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
  </p:notesMasterIdLst>
  <p:sldIdLst>
    <p:sldId id="256" r:id="rId2"/>
  </p:sldIdLst>
  <p:sldSz cx="27432000" cy="16459200"/>
  <p:notesSz cx="6858000" cy="9144000"/>
  <p:defaultTextStyle>
    <a:defPPr>
      <a:defRPr lang="en-US"/>
    </a:defPPr>
    <a:lvl1pPr marL="0" algn="l" defTabSz="1253930" rtl="0" eaLnBrk="1" latinLnBrk="0" hangingPunct="1">
      <a:defRPr sz="5000" kern="1200">
        <a:solidFill>
          <a:schemeClr val="tx1"/>
        </a:solidFill>
        <a:latin typeface="+mn-lt"/>
        <a:ea typeface="+mn-ea"/>
        <a:cs typeface="+mn-cs"/>
      </a:defRPr>
    </a:lvl1pPr>
    <a:lvl2pPr marL="1253930" algn="l" defTabSz="1253930" rtl="0" eaLnBrk="1" latinLnBrk="0" hangingPunct="1">
      <a:defRPr sz="5000" kern="1200">
        <a:solidFill>
          <a:schemeClr val="tx1"/>
        </a:solidFill>
        <a:latin typeface="+mn-lt"/>
        <a:ea typeface="+mn-ea"/>
        <a:cs typeface="+mn-cs"/>
      </a:defRPr>
    </a:lvl2pPr>
    <a:lvl3pPr marL="2507860" algn="l" defTabSz="1253930" rtl="0" eaLnBrk="1" latinLnBrk="0" hangingPunct="1">
      <a:defRPr sz="5000" kern="1200">
        <a:solidFill>
          <a:schemeClr val="tx1"/>
        </a:solidFill>
        <a:latin typeface="+mn-lt"/>
        <a:ea typeface="+mn-ea"/>
        <a:cs typeface="+mn-cs"/>
      </a:defRPr>
    </a:lvl3pPr>
    <a:lvl4pPr marL="3761790" algn="l" defTabSz="1253930" rtl="0" eaLnBrk="1" latinLnBrk="0" hangingPunct="1">
      <a:defRPr sz="5000" kern="1200">
        <a:solidFill>
          <a:schemeClr val="tx1"/>
        </a:solidFill>
        <a:latin typeface="+mn-lt"/>
        <a:ea typeface="+mn-ea"/>
        <a:cs typeface="+mn-cs"/>
      </a:defRPr>
    </a:lvl4pPr>
    <a:lvl5pPr marL="5015720" algn="l" defTabSz="1253930" rtl="0" eaLnBrk="1" latinLnBrk="0" hangingPunct="1">
      <a:defRPr sz="5000" kern="1200">
        <a:solidFill>
          <a:schemeClr val="tx1"/>
        </a:solidFill>
        <a:latin typeface="+mn-lt"/>
        <a:ea typeface="+mn-ea"/>
        <a:cs typeface="+mn-cs"/>
      </a:defRPr>
    </a:lvl5pPr>
    <a:lvl6pPr marL="6269650" algn="l" defTabSz="1253930" rtl="0" eaLnBrk="1" latinLnBrk="0" hangingPunct="1">
      <a:defRPr sz="5000" kern="1200">
        <a:solidFill>
          <a:schemeClr val="tx1"/>
        </a:solidFill>
        <a:latin typeface="+mn-lt"/>
        <a:ea typeface="+mn-ea"/>
        <a:cs typeface="+mn-cs"/>
      </a:defRPr>
    </a:lvl6pPr>
    <a:lvl7pPr marL="7523580" algn="l" defTabSz="1253930" rtl="0" eaLnBrk="1" latinLnBrk="0" hangingPunct="1">
      <a:defRPr sz="5000" kern="1200">
        <a:solidFill>
          <a:schemeClr val="tx1"/>
        </a:solidFill>
        <a:latin typeface="+mn-lt"/>
        <a:ea typeface="+mn-ea"/>
        <a:cs typeface="+mn-cs"/>
      </a:defRPr>
    </a:lvl7pPr>
    <a:lvl8pPr marL="8777510" algn="l" defTabSz="1253930" rtl="0" eaLnBrk="1" latinLnBrk="0" hangingPunct="1">
      <a:defRPr sz="5000" kern="1200">
        <a:solidFill>
          <a:schemeClr val="tx1"/>
        </a:solidFill>
        <a:latin typeface="+mn-lt"/>
        <a:ea typeface="+mn-ea"/>
        <a:cs typeface="+mn-cs"/>
      </a:defRPr>
    </a:lvl8pPr>
    <a:lvl9pPr marL="10031440" algn="l" defTabSz="1253930" rtl="0" eaLnBrk="1" latinLnBrk="0" hangingPunct="1">
      <a:defRPr sz="50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5184">
          <p15:clr>
            <a:srgbClr val="A4A3A4"/>
          </p15:clr>
        </p15:guide>
        <p15:guide id="2" pos="86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clrMru>
    <a:srgbClr val="FFD96E"/>
    <a:srgbClr val="264162"/>
    <a:srgbClr val="D93230"/>
    <a:srgbClr val="152043"/>
    <a:srgbClr val="CED84A"/>
    <a:srgbClr val="3C669A"/>
    <a:srgbClr val="4B7FB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9215" autoAdjust="0"/>
  </p:normalViewPr>
  <p:slideViewPr>
    <p:cSldViewPr snapToGrid="0" snapToObjects="1">
      <p:cViewPr>
        <p:scale>
          <a:sx n="65" d="100"/>
          <a:sy n="65" d="100"/>
        </p:scale>
        <p:origin x="24" y="-88"/>
      </p:cViewPr>
      <p:guideLst>
        <p:guide orient="horz" pos="5184"/>
        <p:guide pos="86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4" Type="http://schemas.openxmlformats.org/officeDocument/2006/relationships/printerSettings" Target="printerSettings/printerSettings1.bin"/><Relationship Id="rId5" Type="http://schemas.openxmlformats.org/officeDocument/2006/relationships/presProps" Target="presProps.xml"/><Relationship Id="rId6" Type="http://schemas.openxmlformats.org/officeDocument/2006/relationships/viewProps" Target="viewProps.xml"/><Relationship Id="rId7" Type="http://schemas.openxmlformats.org/officeDocument/2006/relationships/theme" Target="theme/theme1.xml"/><Relationship Id="rId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charts/_rels/chart1.xml.rels><?xml version="1.0" encoding="UTF-8" standalone="yes"?>
<Relationships xmlns="http://schemas.openxmlformats.org/package/2006/relationships"><Relationship Id="rId1" Type="http://schemas.openxmlformats.org/officeDocument/2006/relationships/oleObject" Target="Macintosh%20HD:Users:Derek:Desktop:Experimental%20data:ZY's%20Sutent%20vs.%20Vx.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0.225724496196014"/>
          <c:y val="0.0572223758049973"/>
          <c:w val="0.74466515897766"/>
          <c:h val="0.715987897346165"/>
        </c:manualLayout>
      </c:layout>
      <c:lineChart>
        <c:grouping val="standard"/>
        <c:varyColors val="0"/>
        <c:dLbls>
          <c:showLegendKey val="0"/>
          <c:showVal val="0"/>
          <c:showCatName val="0"/>
          <c:showSerName val="0"/>
          <c:showPercent val="0"/>
          <c:showBubbleSize val="0"/>
        </c:dLbls>
        <c:marker val="1"/>
        <c:smooth val="0"/>
        <c:axId val="2089734360"/>
        <c:axId val="2089490728"/>
      </c:lineChart>
      <c:catAx>
        <c:axId val="2089734360"/>
        <c:scaling>
          <c:orientation val="minMax"/>
        </c:scaling>
        <c:delete val="0"/>
        <c:axPos val="b"/>
        <c:title>
          <c:tx>
            <c:rich>
              <a:bodyPr/>
              <a:lstStyle/>
              <a:p>
                <a:pPr>
                  <a:defRPr sz="2400"/>
                </a:pPr>
                <a:r>
                  <a:rPr lang="en-US" sz="2400"/>
                  <a:t>Dose (nM)</a:t>
                </a:r>
              </a:p>
            </c:rich>
          </c:tx>
          <c:layout/>
          <c:overlay val="0"/>
        </c:title>
        <c:numFmt formatCode="General" sourceLinked="1"/>
        <c:majorTickMark val="out"/>
        <c:minorTickMark val="none"/>
        <c:tickLblPos val="nextTo"/>
        <c:crossAx val="2089490728"/>
        <c:crosses val="autoZero"/>
        <c:auto val="1"/>
        <c:lblAlgn val="ctr"/>
        <c:lblOffset val="100"/>
        <c:noMultiLvlLbl val="0"/>
      </c:catAx>
      <c:valAx>
        <c:axId val="2089490728"/>
        <c:scaling>
          <c:orientation val="minMax"/>
        </c:scaling>
        <c:delete val="0"/>
        <c:axPos val="l"/>
        <c:majorGridlines>
          <c:spPr>
            <a:ln>
              <a:noFill/>
            </a:ln>
          </c:spPr>
        </c:majorGridlines>
        <c:title>
          <c:tx>
            <c:rich>
              <a:bodyPr rot="-5400000" vert="horz"/>
              <a:lstStyle/>
              <a:p>
                <a:pPr>
                  <a:defRPr sz="2400"/>
                </a:pPr>
                <a:r>
                  <a:rPr lang="en-US" sz="2400" dirty="0"/>
                  <a:t>Viable </a:t>
                </a:r>
                <a:r>
                  <a:rPr lang="en-US" sz="2400" dirty="0" smtClean="0"/>
                  <a:t>cells (</a:t>
                </a:r>
                <a:r>
                  <a:rPr lang="en-US" sz="2400" dirty="0"/>
                  <a:t>95% CI)</a:t>
                </a:r>
              </a:p>
            </c:rich>
          </c:tx>
          <c:layout/>
          <c:overlay val="0"/>
        </c:title>
        <c:numFmt formatCode="General" sourceLinked="1"/>
        <c:majorTickMark val="out"/>
        <c:minorTickMark val="none"/>
        <c:tickLblPos val="nextTo"/>
        <c:crossAx val="2089734360"/>
        <c:crosses val="autoZero"/>
        <c:crossBetween val="between"/>
        <c:majorUnit val="250.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01D340C-BDE4-E54E-B734-EE1F2C47AC1E}" type="datetimeFigureOut">
              <a:rPr lang="en-US" smtClean="0"/>
              <a:t>2/18/16</a:t>
            </a:fld>
            <a:endParaRPr lang="en-US"/>
          </a:p>
        </p:txBody>
      </p:sp>
      <p:sp>
        <p:nvSpPr>
          <p:cNvPr id="4" name="Slide Image Placeholder 3"/>
          <p:cNvSpPr>
            <a:spLocks noGrp="1" noRot="1" noChangeAspect="1"/>
          </p:cNvSpPr>
          <p:nvPr>
            <p:ph type="sldImg" idx="2"/>
          </p:nvPr>
        </p:nvSpPr>
        <p:spPr>
          <a:xfrm>
            <a:off x="571500" y="685800"/>
            <a:ext cx="5715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F51765A-9E3A-104A-BCE9-BF2BBD62A2EE}" type="slidenum">
              <a:rPr lang="en-US" smtClean="0"/>
              <a:t>‹#›</a:t>
            </a:fld>
            <a:endParaRPr lang="en-US"/>
          </a:p>
        </p:txBody>
      </p:sp>
    </p:spTree>
    <p:extLst>
      <p:ext uri="{BB962C8B-B14F-4D97-AF65-F5344CB8AC3E}">
        <p14:creationId xmlns:p14="http://schemas.microsoft.com/office/powerpoint/2010/main" val="1601978637"/>
      </p:ext>
    </p:extLst>
  </p:cSld>
  <p:clrMap bg1="lt1" tx1="dk1" bg2="lt2" tx2="dk2" accent1="accent1" accent2="accent2" accent3="accent3" accent4="accent4" accent5="accent5" accent6="accent6" hlink="hlink" folHlink="folHlink"/>
  <p:notesStyle>
    <a:lvl1pPr marL="0" algn="l" defTabSz="238521" rtl="0" eaLnBrk="1" latinLnBrk="0" hangingPunct="1">
      <a:defRPr sz="600" kern="1200">
        <a:solidFill>
          <a:schemeClr val="tx1"/>
        </a:solidFill>
        <a:latin typeface="+mn-lt"/>
        <a:ea typeface="+mn-ea"/>
        <a:cs typeface="+mn-cs"/>
      </a:defRPr>
    </a:lvl1pPr>
    <a:lvl2pPr marL="238521" algn="l" defTabSz="238521" rtl="0" eaLnBrk="1" latinLnBrk="0" hangingPunct="1">
      <a:defRPr sz="600" kern="1200">
        <a:solidFill>
          <a:schemeClr val="tx1"/>
        </a:solidFill>
        <a:latin typeface="+mn-lt"/>
        <a:ea typeface="+mn-ea"/>
        <a:cs typeface="+mn-cs"/>
      </a:defRPr>
    </a:lvl2pPr>
    <a:lvl3pPr marL="477042" algn="l" defTabSz="238521" rtl="0" eaLnBrk="1" latinLnBrk="0" hangingPunct="1">
      <a:defRPr sz="600" kern="1200">
        <a:solidFill>
          <a:schemeClr val="tx1"/>
        </a:solidFill>
        <a:latin typeface="+mn-lt"/>
        <a:ea typeface="+mn-ea"/>
        <a:cs typeface="+mn-cs"/>
      </a:defRPr>
    </a:lvl3pPr>
    <a:lvl4pPr marL="715564" algn="l" defTabSz="238521" rtl="0" eaLnBrk="1" latinLnBrk="0" hangingPunct="1">
      <a:defRPr sz="600" kern="1200">
        <a:solidFill>
          <a:schemeClr val="tx1"/>
        </a:solidFill>
        <a:latin typeface="+mn-lt"/>
        <a:ea typeface="+mn-ea"/>
        <a:cs typeface="+mn-cs"/>
      </a:defRPr>
    </a:lvl4pPr>
    <a:lvl5pPr marL="954085" algn="l" defTabSz="238521" rtl="0" eaLnBrk="1" latinLnBrk="0" hangingPunct="1">
      <a:defRPr sz="600" kern="1200">
        <a:solidFill>
          <a:schemeClr val="tx1"/>
        </a:solidFill>
        <a:latin typeface="+mn-lt"/>
        <a:ea typeface="+mn-ea"/>
        <a:cs typeface="+mn-cs"/>
      </a:defRPr>
    </a:lvl5pPr>
    <a:lvl6pPr marL="1192606" algn="l" defTabSz="238521" rtl="0" eaLnBrk="1" latinLnBrk="0" hangingPunct="1">
      <a:defRPr sz="600" kern="1200">
        <a:solidFill>
          <a:schemeClr val="tx1"/>
        </a:solidFill>
        <a:latin typeface="+mn-lt"/>
        <a:ea typeface="+mn-ea"/>
        <a:cs typeface="+mn-cs"/>
      </a:defRPr>
    </a:lvl6pPr>
    <a:lvl7pPr marL="1431127" algn="l" defTabSz="238521" rtl="0" eaLnBrk="1" latinLnBrk="0" hangingPunct="1">
      <a:defRPr sz="600" kern="1200">
        <a:solidFill>
          <a:schemeClr val="tx1"/>
        </a:solidFill>
        <a:latin typeface="+mn-lt"/>
        <a:ea typeface="+mn-ea"/>
        <a:cs typeface="+mn-cs"/>
      </a:defRPr>
    </a:lvl7pPr>
    <a:lvl8pPr marL="1669649" algn="l" defTabSz="238521" rtl="0" eaLnBrk="1" latinLnBrk="0" hangingPunct="1">
      <a:defRPr sz="600" kern="1200">
        <a:solidFill>
          <a:schemeClr val="tx1"/>
        </a:solidFill>
        <a:latin typeface="+mn-lt"/>
        <a:ea typeface="+mn-ea"/>
        <a:cs typeface="+mn-cs"/>
      </a:defRPr>
    </a:lvl8pPr>
    <a:lvl9pPr marL="1908170" algn="l" defTabSz="238521" rtl="0" eaLnBrk="1" latinLnBrk="0" hangingPunct="1">
      <a:defRPr sz="6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057400" y="5113021"/>
            <a:ext cx="23317200" cy="3528060"/>
          </a:xfrm>
        </p:spPr>
        <p:txBody>
          <a:bodyPr/>
          <a:lstStyle/>
          <a:p>
            <a:r>
              <a:rPr lang="en-US" smtClean="0"/>
              <a:t>Click to edit Master title style</a:t>
            </a:r>
            <a:endParaRPr lang="en-US"/>
          </a:p>
        </p:txBody>
      </p:sp>
      <p:sp>
        <p:nvSpPr>
          <p:cNvPr id="3" name="Subtitle 2"/>
          <p:cNvSpPr>
            <a:spLocks noGrp="1"/>
          </p:cNvSpPr>
          <p:nvPr>
            <p:ph type="subTitle" idx="1"/>
          </p:nvPr>
        </p:nvSpPr>
        <p:spPr>
          <a:xfrm>
            <a:off x="4114800" y="9326880"/>
            <a:ext cx="19202400" cy="4206240"/>
          </a:xfrm>
        </p:spPr>
        <p:txBody>
          <a:bodyPr/>
          <a:lstStyle>
            <a:lvl1pPr marL="0" indent="0" algn="ctr">
              <a:buNone/>
              <a:defRPr>
                <a:solidFill>
                  <a:schemeClr val="tx1">
                    <a:tint val="75000"/>
                  </a:schemeClr>
                </a:solidFill>
              </a:defRPr>
            </a:lvl1pPr>
            <a:lvl2pPr marL="1253930" indent="0" algn="ctr">
              <a:buNone/>
              <a:defRPr>
                <a:solidFill>
                  <a:schemeClr val="tx1">
                    <a:tint val="75000"/>
                  </a:schemeClr>
                </a:solidFill>
              </a:defRPr>
            </a:lvl2pPr>
            <a:lvl3pPr marL="2507860" indent="0" algn="ctr">
              <a:buNone/>
              <a:defRPr>
                <a:solidFill>
                  <a:schemeClr val="tx1">
                    <a:tint val="75000"/>
                  </a:schemeClr>
                </a:solidFill>
              </a:defRPr>
            </a:lvl3pPr>
            <a:lvl4pPr marL="3761790" indent="0" algn="ctr">
              <a:buNone/>
              <a:defRPr>
                <a:solidFill>
                  <a:schemeClr val="tx1">
                    <a:tint val="75000"/>
                  </a:schemeClr>
                </a:solidFill>
              </a:defRPr>
            </a:lvl4pPr>
            <a:lvl5pPr marL="5015720" indent="0" algn="ctr">
              <a:buNone/>
              <a:defRPr>
                <a:solidFill>
                  <a:schemeClr val="tx1">
                    <a:tint val="75000"/>
                  </a:schemeClr>
                </a:solidFill>
              </a:defRPr>
            </a:lvl5pPr>
            <a:lvl6pPr marL="6269650" indent="0" algn="ctr">
              <a:buNone/>
              <a:defRPr>
                <a:solidFill>
                  <a:schemeClr val="tx1">
                    <a:tint val="75000"/>
                  </a:schemeClr>
                </a:solidFill>
              </a:defRPr>
            </a:lvl6pPr>
            <a:lvl7pPr marL="7523580" indent="0" algn="ctr">
              <a:buNone/>
              <a:defRPr>
                <a:solidFill>
                  <a:schemeClr val="tx1">
                    <a:tint val="75000"/>
                  </a:schemeClr>
                </a:solidFill>
              </a:defRPr>
            </a:lvl7pPr>
            <a:lvl8pPr marL="8777510" indent="0" algn="ctr">
              <a:buNone/>
              <a:defRPr>
                <a:solidFill>
                  <a:schemeClr val="tx1">
                    <a:tint val="75000"/>
                  </a:schemeClr>
                </a:solidFill>
              </a:defRPr>
            </a:lvl8pPr>
            <a:lvl9pPr marL="1003144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5D4C4CA-94A1-834E-A2BA-CE4D58E93A41}" type="datetimeFigureOut">
              <a:rPr lang="en-US" smtClean="0"/>
              <a:t>2/18/16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6FB06D-23CD-0545-AB49-68006C960DF0}" type="slidenum">
              <a:rPr lang="en-US" smtClean="0"/>
              <a:t>‹#›</a:t>
            </a:fld>
            <a:endParaRPr lang="en-US"/>
          </a:p>
        </p:txBody>
      </p:sp>
    </p:spTree>
    <p:extLst>
      <p:ext uri="{BB962C8B-B14F-4D97-AF65-F5344CB8AC3E}">
        <p14:creationId xmlns:p14="http://schemas.microsoft.com/office/powerpoint/2010/main" val="6334147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5D4C4CA-94A1-834E-A2BA-CE4D58E93A41}" type="datetimeFigureOut">
              <a:rPr lang="en-US" smtClean="0"/>
              <a:t>2/18/16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6FB06D-23CD-0545-AB49-68006C960DF0}" type="slidenum">
              <a:rPr lang="en-US" smtClean="0"/>
              <a:t>‹#›</a:t>
            </a:fld>
            <a:endParaRPr lang="en-US"/>
          </a:p>
        </p:txBody>
      </p:sp>
    </p:spTree>
    <p:extLst>
      <p:ext uri="{BB962C8B-B14F-4D97-AF65-F5344CB8AC3E}">
        <p14:creationId xmlns:p14="http://schemas.microsoft.com/office/powerpoint/2010/main" val="37505931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1375825" y="3162300"/>
            <a:ext cx="34561464" cy="6741033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681916" y="3162300"/>
            <a:ext cx="103236711" cy="6741033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5D4C4CA-94A1-834E-A2BA-CE4D58E93A41}" type="datetimeFigureOut">
              <a:rPr lang="en-US" smtClean="0"/>
              <a:t>2/18/16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6FB06D-23CD-0545-AB49-68006C960DF0}" type="slidenum">
              <a:rPr lang="en-US" smtClean="0"/>
              <a:t>‹#›</a:t>
            </a:fld>
            <a:endParaRPr lang="en-US"/>
          </a:p>
        </p:txBody>
      </p:sp>
    </p:spTree>
    <p:extLst>
      <p:ext uri="{BB962C8B-B14F-4D97-AF65-F5344CB8AC3E}">
        <p14:creationId xmlns:p14="http://schemas.microsoft.com/office/powerpoint/2010/main" val="37046112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5D4C4CA-94A1-834E-A2BA-CE4D58E93A41}" type="datetimeFigureOut">
              <a:rPr lang="en-US" smtClean="0"/>
              <a:t>2/18/16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6FB06D-23CD-0545-AB49-68006C960DF0}" type="slidenum">
              <a:rPr lang="en-US" smtClean="0"/>
              <a:t>‹#›</a:t>
            </a:fld>
            <a:endParaRPr lang="en-US"/>
          </a:p>
        </p:txBody>
      </p:sp>
    </p:spTree>
    <p:extLst>
      <p:ext uri="{BB962C8B-B14F-4D97-AF65-F5344CB8AC3E}">
        <p14:creationId xmlns:p14="http://schemas.microsoft.com/office/powerpoint/2010/main" val="8772015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166939" y="10576561"/>
            <a:ext cx="23317200" cy="3268980"/>
          </a:xfrm>
        </p:spPr>
        <p:txBody>
          <a:bodyPr anchor="t"/>
          <a:lstStyle>
            <a:lvl1pPr algn="l">
              <a:defRPr sz="11000" b="1" cap="all"/>
            </a:lvl1pPr>
          </a:lstStyle>
          <a:p>
            <a:r>
              <a:rPr lang="en-US" smtClean="0"/>
              <a:t>Click to edit Master title style</a:t>
            </a:r>
            <a:endParaRPr lang="en-US"/>
          </a:p>
        </p:txBody>
      </p:sp>
      <p:sp>
        <p:nvSpPr>
          <p:cNvPr id="3" name="Text Placeholder 2"/>
          <p:cNvSpPr>
            <a:spLocks noGrp="1"/>
          </p:cNvSpPr>
          <p:nvPr>
            <p:ph type="body" idx="1"/>
          </p:nvPr>
        </p:nvSpPr>
        <p:spPr>
          <a:xfrm>
            <a:off x="2166939" y="6976113"/>
            <a:ext cx="23317200" cy="3600449"/>
          </a:xfrm>
        </p:spPr>
        <p:txBody>
          <a:bodyPr anchor="b"/>
          <a:lstStyle>
            <a:lvl1pPr marL="0" indent="0">
              <a:buNone/>
              <a:defRPr sz="5500">
                <a:solidFill>
                  <a:schemeClr val="tx1">
                    <a:tint val="75000"/>
                  </a:schemeClr>
                </a:solidFill>
              </a:defRPr>
            </a:lvl1pPr>
            <a:lvl2pPr marL="1253930" indent="0">
              <a:buNone/>
              <a:defRPr sz="5000">
                <a:solidFill>
                  <a:schemeClr val="tx1">
                    <a:tint val="75000"/>
                  </a:schemeClr>
                </a:solidFill>
              </a:defRPr>
            </a:lvl2pPr>
            <a:lvl3pPr marL="2507860" indent="0">
              <a:buNone/>
              <a:defRPr sz="4400">
                <a:solidFill>
                  <a:schemeClr val="tx1">
                    <a:tint val="75000"/>
                  </a:schemeClr>
                </a:solidFill>
              </a:defRPr>
            </a:lvl3pPr>
            <a:lvl4pPr marL="3761790" indent="0">
              <a:buNone/>
              <a:defRPr sz="3900">
                <a:solidFill>
                  <a:schemeClr val="tx1">
                    <a:tint val="75000"/>
                  </a:schemeClr>
                </a:solidFill>
              </a:defRPr>
            </a:lvl4pPr>
            <a:lvl5pPr marL="5015720" indent="0">
              <a:buNone/>
              <a:defRPr sz="3900">
                <a:solidFill>
                  <a:schemeClr val="tx1">
                    <a:tint val="75000"/>
                  </a:schemeClr>
                </a:solidFill>
              </a:defRPr>
            </a:lvl5pPr>
            <a:lvl6pPr marL="6269650" indent="0">
              <a:buNone/>
              <a:defRPr sz="3900">
                <a:solidFill>
                  <a:schemeClr val="tx1">
                    <a:tint val="75000"/>
                  </a:schemeClr>
                </a:solidFill>
              </a:defRPr>
            </a:lvl6pPr>
            <a:lvl7pPr marL="7523580" indent="0">
              <a:buNone/>
              <a:defRPr sz="3900">
                <a:solidFill>
                  <a:schemeClr val="tx1">
                    <a:tint val="75000"/>
                  </a:schemeClr>
                </a:solidFill>
              </a:defRPr>
            </a:lvl7pPr>
            <a:lvl8pPr marL="8777510" indent="0">
              <a:buNone/>
              <a:defRPr sz="3900">
                <a:solidFill>
                  <a:schemeClr val="tx1">
                    <a:tint val="75000"/>
                  </a:schemeClr>
                </a:solidFill>
              </a:defRPr>
            </a:lvl8pPr>
            <a:lvl9pPr marL="10031440" indent="0">
              <a:buNone/>
              <a:defRPr sz="39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5D4C4CA-94A1-834E-A2BA-CE4D58E93A41}" type="datetimeFigureOut">
              <a:rPr lang="en-US" smtClean="0"/>
              <a:t>2/18/16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6FB06D-23CD-0545-AB49-68006C960DF0}" type="slidenum">
              <a:rPr lang="en-US" smtClean="0"/>
              <a:t>‹#›</a:t>
            </a:fld>
            <a:endParaRPr lang="en-US"/>
          </a:p>
        </p:txBody>
      </p:sp>
    </p:spTree>
    <p:extLst>
      <p:ext uri="{BB962C8B-B14F-4D97-AF65-F5344CB8AC3E}">
        <p14:creationId xmlns:p14="http://schemas.microsoft.com/office/powerpoint/2010/main" val="28006351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81914" y="18432780"/>
            <a:ext cx="68899086" cy="52139851"/>
          </a:xfrm>
        </p:spPr>
        <p:txBody>
          <a:bodyPr/>
          <a:lstStyle>
            <a:lvl1pPr>
              <a:defRPr sz="7700"/>
            </a:lvl1pPr>
            <a:lvl2pPr>
              <a:defRPr sz="6600"/>
            </a:lvl2pPr>
            <a:lvl3pPr>
              <a:defRPr sz="5500"/>
            </a:lvl3pPr>
            <a:lvl4pPr>
              <a:defRPr sz="5000"/>
            </a:lvl4pPr>
            <a:lvl5pPr>
              <a:defRPr sz="5000"/>
            </a:lvl5pPr>
            <a:lvl6pPr>
              <a:defRPr sz="5000"/>
            </a:lvl6pPr>
            <a:lvl7pPr>
              <a:defRPr sz="5000"/>
            </a:lvl7pPr>
            <a:lvl8pPr>
              <a:defRPr sz="5000"/>
            </a:lvl8pPr>
            <a:lvl9pPr>
              <a:defRPr sz="5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77038202" y="18432780"/>
            <a:ext cx="68899089" cy="52139851"/>
          </a:xfrm>
        </p:spPr>
        <p:txBody>
          <a:bodyPr/>
          <a:lstStyle>
            <a:lvl1pPr>
              <a:defRPr sz="7700"/>
            </a:lvl1pPr>
            <a:lvl2pPr>
              <a:defRPr sz="6600"/>
            </a:lvl2pPr>
            <a:lvl3pPr>
              <a:defRPr sz="5500"/>
            </a:lvl3pPr>
            <a:lvl4pPr>
              <a:defRPr sz="5000"/>
            </a:lvl4pPr>
            <a:lvl5pPr>
              <a:defRPr sz="5000"/>
            </a:lvl5pPr>
            <a:lvl6pPr>
              <a:defRPr sz="5000"/>
            </a:lvl6pPr>
            <a:lvl7pPr>
              <a:defRPr sz="5000"/>
            </a:lvl7pPr>
            <a:lvl8pPr>
              <a:defRPr sz="5000"/>
            </a:lvl8pPr>
            <a:lvl9pPr>
              <a:defRPr sz="5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5D4C4CA-94A1-834E-A2BA-CE4D58E93A41}" type="datetimeFigureOut">
              <a:rPr lang="en-US" smtClean="0"/>
              <a:t>2/18/16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6FB06D-23CD-0545-AB49-68006C960DF0}" type="slidenum">
              <a:rPr lang="en-US" smtClean="0"/>
              <a:t>‹#›</a:t>
            </a:fld>
            <a:endParaRPr lang="en-US"/>
          </a:p>
        </p:txBody>
      </p:sp>
    </p:spTree>
    <p:extLst>
      <p:ext uri="{BB962C8B-B14F-4D97-AF65-F5344CB8AC3E}">
        <p14:creationId xmlns:p14="http://schemas.microsoft.com/office/powerpoint/2010/main" val="2399479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59131"/>
            <a:ext cx="24688800" cy="27432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371600" y="3684271"/>
            <a:ext cx="12120564" cy="1535429"/>
          </a:xfrm>
        </p:spPr>
        <p:txBody>
          <a:bodyPr anchor="b"/>
          <a:lstStyle>
            <a:lvl1pPr marL="0" indent="0">
              <a:buNone/>
              <a:defRPr sz="6600" b="1"/>
            </a:lvl1pPr>
            <a:lvl2pPr marL="1253930" indent="0">
              <a:buNone/>
              <a:defRPr sz="5500" b="1"/>
            </a:lvl2pPr>
            <a:lvl3pPr marL="2507860" indent="0">
              <a:buNone/>
              <a:defRPr sz="5000" b="1"/>
            </a:lvl3pPr>
            <a:lvl4pPr marL="3761790" indent="0">
              <a:buNone/>
              <a:defRPr sz="4400" b="1"/>
            </a:lvl4pPr>
            <a:lvl5pPr marL="5015720" indent="0">
              <a:buNone/>
              <a:defRPr sz="4400" b="1"/>
            </a:lvl5pPr>
            <a:lvl6pPr marL="6269650" indent="0">
              <a:buNone/>
              <a:defRPr sz="4400" b="1"/>
            </a:lvl6pPr>
            <a:lvl7pPr marL="7523580" indent="0">
              <a:buNone/>
              <a:defRPr sz="4400" b="1"/>
            </a:lvl7pPr>
            <a:lvl8pPr marL="8777510" indent="0">
              <a:buNone/>
              <a:defRPr sz="4400" b="1"/>
            </a:lvl8pPr>
            <a:lvl9pPr marL="10031440" indent="0">
              <a:buNone/>
              <a:defRPr sz="4400" b="1"/>
            </a:lvl9pPr>
          </a:lstStyle>
          <a:p>
            <a:pPr lvl="0"/>
            <a:r>
              <a:rPr lang="en-US" smtClean="0"/>
              <a:t>Click to edit Master text styles</a:t>
            </a:r>
          </a:p>
        </p:txBody>
      </p:sp>
      <p:sp>
        <p:nvSpPr>
          <p:cNvPr id="4" name="Content Placeholder 3"/>
          <p:cNvSpPr>
            <a:spLocks noGrp="1"/>
          </p:cNvSpPr>
          <p:nvPr>
            <p:ph sz="half" idx="2"/>
          </p:nvPr>
        </p:nvSpPr>
        <p:spPr>
          <a:xfrm>
            <a:off x="1371600" y="5219700"/>
            <a:ext cx="12120564" cy="9483091"/>
          </a:xfrm>
        </p:spPr>
        <p:txBody>
          <a:bodyPr/>
          <a:lstStyle>
            <a:lvl1pPr>
              <a:defRPr sz="6600"/>
            </a:lvl1pPr>
            <a:lvl2pPr>
              <a:defRPr sz="5500"/>
            </a:lvl2pPr>
            <a:lvl3pPr>
              <a:defRPr sz="5000"/>
            </a:lvl3pPr>
            <a:lvl4pPr>
              <a:defRPr sz="4400"/>
            </a:lvl4pPr>
            <a:lvl5pPr>
              <a:defRPr sz="4400"/>
            </a:lvl5pPr>
            <a:lvl6pPr>
              <a:defRPr sz="4400"/>
            </a:lvl6pPr>
            <a:lvl7pPr>
              <a:defRPr sz="4400"/>
            </a:lvl7pPr>
            <a:lvl8pPr>
              <a:defRPr sz="4400"/>
            </a:lvl8pPr>
            <a:lvl9pPr>
              <a:defRPr sz="4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13935077" y="3684271"/>
            <a:ext cx="12125325" cy="1535429"/>
          </a:xfrm>
        </p:spPr>
        <p:txBody>
          <a:bodyPr anchor="b"/>
          <a:lstStyle>
            <a:lvl1pPr marL="0" indent="0">
              <a:buNone/>
              <a:defRPr sz="6600" b="1"/>
            </a:lvl1pPr>
            <a:lvl2pPr marL="1253930" indent="0">
              <a:buNone/>
              <a:defRPr sz="5500" b="1"/>
            </a:lvl2pPr>
            <a:lvl3pPr marL="2507860" indent="0">
              <a:buNone/>
              <a:defRPr sz="5000" b="1"/>
            </a:lvl3pPr>
            <a:lvl4pPr marL="3761790" indent="0">
              <a:buNone/>
              <a:defRPr sz="4400" b="1"/>
            </a:lvl4pPr>
            <a:lvl5pPr marL="5015720" indent="0">
              <a:buNone/>
              <a:defRPr sz="4400" b="1"/>
            </a:lvl5pPr>
            <a:lvl6pPr marL="6269650" indent="0">
              <a:buNone/>
              <a:defRPr sz="4400" b="1"/>
            </a:lvl6pPr>
            <a:lvl7pPr marL="7523580" indent="0">
              <a:buNone/>
              <a:defRPr sz="4400" b="1"/>
            </a:lvl7pPr>
            <a:lvl8pPr marL="8777510" indent="0">
              <a:buNone/>
              <a:defRPr sz="4400" b="1"/>
            </a:lvl8pPr>
            <a:lvl9pPr marL="10031440" indent="0">
              <a:buNone/>
              <a:defRPr sz="4400" b="1"/>
            </a:lvl9pPr>
          </a:lstStyle>
          <a:p>
            <a:pPr lvl="0"/>
            <a:r>
              <a:rPr lang="en-US" smtClean="0"/>
              <a:t>Click to edit Master text styles</a:t>
            </a:r>
          </a:p>
        </p:txBody>
      </p:sp>
      <p:sp>
        <p:nvSpPr>
          <p:cNvPr id="6" name="Content Placeholder 5"/>
          <p:cNvSpPr>
            <a:spLocks noGrp="1"/>
          </p:cNvSpPr>
          <p:nvPr>
            <p:ph sz="quarter" idx="4"/>
          </p:nvPr>
        </p:nvSpPr>
        <p:spPr>
          <a:xfrm>
            <a:off x="13935077" y="5219700"/>
            <a:ext cx="12125325" cy="9483091"/>
          </a:xfrm>
        </p:spPr>
        <p:txBody>
          <a:bodyPr/>
          <a:lstStyle>
            <a:lvl1pPr>
              <a:defRPr sz="6600"/>
            </a:lvl1pPr>
            <a:lvl2pPr>
              <a:defRPr sz="5500"/>
            </a:lvl2pPr>
            <a:lvl3pPr>
              <a:defRPr sz="5000"/>
            </a:lvl3pPr>
            <a:lvl4pPr>
              <a:defRPr sz="4400"/>
            </a:lvl4pPr>
            <a:lvl5pPr>
              <a:defRPr sz="4400"/>
            </a:lvl5pPr>
            <a:lvl6pPr>
              <a:defRPr sz="4400"/>
            </a:lvl6pPr>
            <a:lvl7pPr>
              <a:defRPr sz="4400"/>
            </a:lvl7pPr>
            <a:lvl8pPr>
              <a:defRPr sz="4400"/>
            </a:lvl8pPr>
            <a:lvl9pPr>
              <a:defRPr sz="4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5D4C4CA-94A1-834E-A2BA-CE4D58E93A41}" type="datetimeFigureOut">
              <a:rPr lang="en-US" smtClean="0"/>
              <a:t>2/18/16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76FB06D-23CD-0545-AB49-68006C960DF0}" type="slidenum">
              <a:rPr lang="en-US" smtClean="0"/>
              <a:t>‹#›</a:t>
            </a:fld>
            <a:endParaRPr lang="en-US"/>
          </a:p>
        </p:txBody>
      </p:sp>
    </p:spTree>
    <p:extLst>
      <p:ext uri="{BB962C8B-B14F-4D97-AF65-F5344CB8AC3E}">
        <p14:creationId xmlns:p14="http://schemas.microsoft.com/office/powerpoint/2010/main" val="15724399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5D4C4CA-94A1-834E-A2BA-CE4D58E93A41}" type="datetimeFigureOut">
              <a:rPr lang="en-US" smtClean="0"/>
              <a:t>2/18/16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76FB06D-23CD-0545-AB49-68006C960DF0}" type="slidenum">
              <a:rPr lang="en-US" smtClean="0"/>
              <a:t>‹#›</a:t>
            </a:fld>
            <a:endParaRPr lang="en-US"/>
          </a:p>
        </p:txBody>
      </p:sp>
    </p:spTree>
    <p:extLst>
      <p:ext uri="{BB962C8B-B14F-4D97-AF65-F5344CB8AC3E}">
        <p14:creationId xmlns:p14="http://schemas.microsoft.com/office/powerpoint/2010/main" val="19487898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5D4C4CA-94A1-834E-A2BA-CE4D58E93A41}" type="datetimeFigureOut">
              <a:rPr lang="en-US" smtClean="0"/>
              <a:t>2/18/16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76FB06D-23CD-0545-AB49-68006C960DF0}" type="slidenum">
              <a:rPr lang="en-US" smtClean="0"/>
              <a:t>‹#›</a:t>
            </a:fld>
            <a:endParaRPr lang="en-US"/>
          </a:p>
        </p:txBody>
      </p:sp>
    </p:spTree>
    <p:extLst>
      <p:ext uri="{BB962C8B-B14F-4D97-AF65-F5344CB8AC3E}">
        <p14:creationId xmlns:p14="http://schemas.microsoft.com/office/powerpoint/2010/main" val="11497751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71602" y="655320"/>
            <a:ext cx="9024939" cy="2788920"/>
          </a:xfrm>
        </p:spPr>
        <p:txBody>
          <a:bodyPr anchor="b"/>
          <a:lstStyle>
            <a:lvl1pPr algn="l">
              <a:defRPr sz="5500" b="1"/>
            </a:lvl1pPr>
          </a:lstStyle>
          <a:p>
            <a:r>
              <a:rPr lang="en-US" smtClean="0"/>
              <a:t>Click to edit Master title style</a:t>
            </a:r>
            <a:endParaRPr lang="en-US"/>
          </a:p>
        </p:txBody>
      </p:sp>
      <p:sp>
        <p:nvSpPr>
          <p:cNvPr id="3" name="Content Placeholder 2"/>
          <p:cNvSpPr>
            <a:spLocks noGrp="1"/>
          </p:cNvSpPr>
          <p:nvPr>
            <p:ph idx="1"/>
          </p:nvPr>
        </p:nvSpPr>
        <p:spPr>
          <a:xfrm>
            <a:off x="10725150" y="655322"/>
            <a:ext cx="15335250" cy="14047471"/>
          </a:xfrm>
        </p:spPr>
        <p:txBody>
          <a:bodyPr/>
          <a:lstStyle>
            <a:lvl1pPr>
              <a:defRPr sz="8800"/>
            </a:lvl1pPr>
            <a:lvl2pPr>
              <a:defRPr sz="7700"/>
            </a:lvl2pPr>
            <a:lvl3pPr>
              <a:defRPr sz="6600"/>
            </a:lvl3pPr>
            <a:lvl4pPr>
              <a:defRPr sz="5500"/>
            </a:lvl4pPr>
            <a:lvl5pPr>
              <a:defRPr sz="5500"/>
            </a:lvl5pPr>
            <a:lvl6pPr>
              <a:defRPr sz="5500"/>
            </a:lvl6pPr>
            <a:lvl7pPr>
              <a:defRPr sz="5500"/>
            </a:lvl7pPr>
            <a:lvl8pPr>
              <a:defRPr sz="5500"/>
            </a:lvl8pPr>
            <a:lvl9pPr>
              <a:defRPr sz="5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371602" y="3444242"/>
            <a:ext cx="9024939" cy="11258551"/>
          </a:xfrm>
        </p:spPr>
        <p:txBody>
          <a:bodyPr/>
          <a:lstStyle>
            <a:lvl1pPr marL="0" indent="0">
              <a:buNone/>
              <a:defRPr sz="3900"/>
            </a:lvl1pPr>
            <a:lvl2pPr marL="1253930" indent="0">
              <a:buNone/>
              <a:defRPr sz="3300"/>
            </a:lvl2pPr>
            <a:lvl3pPr marL="2507860" indent="0">
              <a:buNone/>
              <a:defRPr sz="2800"/>
            </a:lvl3pPr>
            <a:lvl4pPr marL="3761790" indent="0">
              <a:buNone/>
              <a:defRPr sz="2500"/>
            </a:lvl4pPr>
            <a:lvl5pPr marL="5015720" indent="0">
              <a:buNone/>
              <a:defRPr sz="2500"/>
            </a:lvl5pPr>
            <a:lvl6pPr marL="6269650" indent="0">
              <a:buNone/>
              <a:defRPr sz="2500"/>
            </a:lvl6pPr>
            <a:lvl7pPr marL="7523580" indent="0">
              <a:buNone/>
              <a:defRPr sz="2500"/>
            </a:lvl7pPr>
            <a:lvl8pPr marL="8777510" indent="0">
              <a:buNone/>
              <a:defRPr sz="2500"/>
            </a:lvl8pPr>
            <a:lvl9pPr marL="10031440" indent="0">
              <a:buNone/>
              <a:defRPr sz="25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5D4C4CA-94A1-834E-A2BA-CE4D58E93A41}" type="datetimeFigureOut">
              <a:rPr lang="en-US" smtClean="0"/>
              <a:t>2/18/16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6FB06D-23CD-0545-AB49-68006C960DF0}" type="slidenum">
              <a:rPr lang="en-US" smtClean="0"/>
              <a:t>‹#›</a:t>
            </a:fld>
            <a:endParaRPr lang="en-US"/>
          </a:p>
        </p:txBody>
      </p:sp>
    </p:spTree>
    <p:extLst>
      <p:ext uri="{BB962C8B-B14F-4D97-AF65-F5344CB8AC3E}">
        <p14:creationId xmlns:p14="http://schemas.microsoft.com/office/powerpoint/2010/main" val="14356465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76864" y="11521440"/>
            <a:ext cx="16459200" cy="1360171"/>
          </a:xfrm>
        </p:spPr>
        <p:txBody>
          <a:bodyPr anchor="b"/>
          <a:lstStyle>
            <a:lvl1pPr algn="l">
              <a:defRPr sz="5500" b="1"/>
            </a:lvl1pPr>
          </a:lstStyle>
          <a:p>
            <a:r>
              <a:rPr lang="en-US" smtClean="0"/>
              <a:t>Click to edit Master title style</a:t>
            </a:r>
            <a:endParaRPr lang="en-US"/>
          </a:p>
        </p:txBody>
      </p:sp>
      <p:sp>
        <p:nvSpPr>
          <p:cNvPr id="3" name="Picture Placeholder 2"/>
          <p:cNvSpPr>
            <a:spLocks noGrp="1"/>
          </p:cNvSpPr>
          <p:nvPr>
            <p:ph type="pic" idx="1"/>
          </p:nvPr>
        </p:nvSpPr>
        <p:spPr>
          <a:xfrm>
            <a:off x="5376864" y="1470660"/>
            <a:ext cx="16459200" cy="9875520"/>
          </a:xfrm>
        </p:spPr>
        <p:txBody>
          <a:bodyPr/>
          <a:lstStyle>
            <a:lvl1pPr marL="0" indent="0">
              <a:buNone/>
              <a:defRPr sz="8800"/>
            </a:lvl1pPr>
            <a:lvl2pPr marL="1253930" indent="0">
              <a:buNone/>
              <a:defRPr sz="7700"/>
            </a:lvl2pPr>
            <a:lvl3pPr marL="2507860" indent="0">
              <a:buNone/>
              <a:defRPr sz="6600"/>
            </a:lvl3pPr>
            <a:lvl4pPr marL="3761790" indent="0">
              <a:buNone/>
              <a:defRPr sz="5500"/>
            </a:lvl4pPr>
            <a:lvl5pPr marL="5015720" indent="0">
              <a:buNone/>
              <a:defRPr sz="5500"/>
            </a:lvl5pPr>
            <a:lvl6pPr marL="6269650" indent="0">
              <a:buNone/>
              <a:defRPr sz="5500"/>
            </a:lvl6pPr>
            <a:lvl7pPr marL="7523580" indent="0">
              <a:buNone/>
              <a:defRPr sz="5500"/>
            </a:lvl7pPr>
            <a:lvl8pPr marL="8777510" indent="0">
              <a:buNone/>
              <a:defRPr sz="5500"/>
            </a:lvl8pPr>
            <a:lvl9pPr marL="10031440" indent="0">
              <a:buNone/>
              <a:defRPr sz="55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5376864" y="12881611"/>
            <a:ext cx="16459200" cy="1931669"/>
          </a:xfrm>
        </p:spPr>
        <p:txBody>
          <a:bodyPr/>
          <a:lstStyle>
            <a:lvl1pPr marL="0" indent="0">
              <a:buNone/>
              <a:defRPr sz="3900"/>
            </a:lvl1pPr>
            <a:lvl2pPr marL="1253930" indent="0">
              <a:buNone/>
              <a:defRPr sz="3300"/>
            </a:lvl2pPr>
            <a:lvl3pPr marL="2507860" indent="0">
              <a:buNone/>
              <a:defRPr sz="2800"/>
            </a:lvl3pPr>
            <a:lvl4pPr marL="3761790" indent="0">
              <a:buNone/>
              <a:defRPr sz="2500"/>
            </a:lvl4pPr>
            <a:lvl5pPr marL="5015720" indent="0">
              <a:buNone/>
              <a:defRPr sz="2500"/>
            </a:lvl5pPr>
            <a:lvl6pPr marL="6269650" indent="0">
              <a:buNone/>
              <a:defRPr sz="2500"/>
            </a:lvl6pPr>
            <a:lvl7pPr marL="7523580" indent="0">
              <a:buNone/>
              <a:defRPr sz="2500"/>
            </a:lvl7pPr>
            <a:lvl8pPr marL="8777510" indent="0">
              <a:buNone/>
              <a:defRPr sz="2500"/>
            </a:lvl8pPr>
            <a:lvl9pPr marL="10031440" indent="0">
              <a:buNone/>
              <a:defRPr sz="25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5D4C4CA-94A1-834E-A2BA-CE4D58E93A41}" type="datetimeFigureOut">
              <a:rPr lang="en-US" smtClean="0"/>
              <a:t>2/18/16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6FB06D-23CD-0545-AB49-68006C960DF0}" type="slidenum">
              <a:rPr lang="en-US" smtClean="0"/>
              <a:t>‹#›</a:t>
            </a:fld>
            <a:endParaRPr lang="en-US"/>
          </a:p>
        </p:txBody>
      </p:sp>
    </p:spTree>
    <p:extLst>
      <p:ext uri="{BB962C8B-B14F-4D97-AF65-F5344CB8AC3E}">
        <p14:creationId xmlns:p14="http://schemas.microsoft.com/office/powerpoint/2010/main" val="97376303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59131"/>
            <a:ext cx="24688800" cy="2743200"/>
          </a:xfrm>
          <a:prstGeom prst="rect">
            <a:avLst/>
          </a:prstGeom>
        </p:spPr>
        <p:txBody>
          <a:bodyPr vert="horz" lIns="250786" tIns="125393" rIns="250786" bIns="125393"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1371600" y="3840482"/>
            <a:ext cx="24688800" cy="10862311"/>
          </a:xfrm>
          <a:prstGeom prst="rect">
            <a:avLst/>
          </a:prstGeom>
        </p:spPr>
        <p:txBody>
          <a:bodyPr vert="horz" lIns="250786" tIns="125393" rIns="250786" bIns="125393"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1371600" y="15255241"/>
            <a:ext cx="6400800" cy="876300"/>
          </a:xfrm>
          <a:prstGeom prst="rect">
            <a:avLst/>
          </a:prstGeom>
        </p:spPr>
        <p:txBody>
          <a:bodyPr vert="horz" lIns="250786" tIns="125393" rIns="250786" bIns="125393" rtlCol="0" anchor="ctr"/>
          <a:lstStyle>
            <a:lvl1pPr algn="l">
              <a:defRPr sz="3300">
                <a:solidFill>
                  <a:schemeClr val="tx1">
                    <a:tint val="75000"/>
                  </a:schemeClr>
                </a:solidFill>
              </a:defRPr>
            </a:lvl1pPr>
          </a:lstStyle>
          <a:p>
            <a:fld id="{85D4C4CA-94A1-834E-A2BA-CE4D58E93A41}" type="datetimeFigureOut">
              <a:rPr lang="en-US" smtClean="0"/>
              <a:t>2/18/16</a:t>
            </a:fld>
            <a:endParaRPr lang="en-US"/>
          </a:p>
        </p:txBody>
      </p:sp>
      <p:sp>
        <p:nvSpPr>
          <p:cNvPr id="5" name="Footer Placeholder 4"/>
          <p:cNvSpPr>
            <a:spLocks noGrp="1"/>
          </p:cNvSpPr>
          <p:nvPr>
            <p:ph type="ftr" sz="quarter" idx="3"/>
          </p:nvPr>
        </p:nvSpPr>
        <p:spPr>
          <a:xfrm>
            <a:off x="9372600" y="15255241"/>
            <a:ext cx="8686800" cy="876300"/>
          </a:xfrm>
          <a:prstGeom prst="rect">
            <a:avLst/>
          </a:prstGeom>
        </p:spPr>
        <p:txBody>
          <a:bodyPr vert="horz" lIns="250786" tIns="125393" rIns="250786" bIns="125393" rtlCol="0" anchor="ctr"/>
          <a:lstStyle>
            <a:lvl1pPr algn="ctr">
              <a:defRPr sz="3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9659600" y="15255241"/>
            <a:ext cx="6400800" cy="876300"/>
          </a:xfrm>
          <a:prstGeom prst="rect">
            <a:avLst/>
          </a:prstGeom>
        </p:spPr>
        <p:txBody>
          <a:bodyPr vert="horz" lIns="250786" tIns="125393" rIns="250786" bIns="125393" rtlCol="0" anchor="ctr"/>
          <a:lstStyle>
            <a:lvl1pPr algn="r">
              <a:defRPr sz="3300">
                <a:solidFill>
                  <a:schemeClr val="tx1">
                    <a:tint val="75000"/>
                  </a:schemeClr>
                </a:solidFill>
              </a:defRPr>
            </a:lvl1pPr>
          </a:lstStyle>
          <a:p>
            <a:fld id="{D76FB06D-23CD-0545-AB49-68006C960DF0}" type="slidenum">
              <a:rPr lang="en-US" smtClean="0"/>
              <a:t>‹#›</a:t>
            </a:fld>
            <a:endParaRPr lang="en-US"/>
          </a:p>
        </p:txBody>
      </p:sp>
    </p:spTree>
    <p:extLst>
      <p:ext uri="{BB962C8B-B14F-4D97-AF65-F5344CB8AC3E}">
        <p14:creationId xmlns:p14="http://schemas.microsoft.com/office/powerpoint/2010/main" val="41617867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253930" rtl="0" eaLnBrk="1" latinLnBrk="0" hangingPunct="1">
        <a:spcBef>
          <a:spcPct val="0"/>
        </a:spcBef>
        <a:buNone/>
        <a:defRPr sz="12100" kern="1200">
          <a:solidFill>
            <a:schemeClr val="tx1"/>
          </a:solidFill>
          <a:latin typeface="+mj-lt"/>
          <a:ea typeface="+mj-ea"/>
          <a:cs typeface="+mj-cs"/>
        </a:defRPr>
      </a:lvl1pPr>
    </p:titleStyle>
    <p:bodyStyle>
      <a:lvl1pPr marL="940448" indent="-940448" algn="l" defTabSz="1253930" rtl="0" eaLnBrk="1" latinLnBrk="0" hangingPunct="1">
        <a:spcBef>
          <a:spcPct val="20000"/>
        </a:spcBef>
        <a:buFont typeface="Arial"/>
        <a:buChar char="•"/>
        <a:defRPr sz="8800" kern="1200">
          <a:solidFill>
            <a:schemeClr val="tx1"/>
          </a:solidFill>
          <a:latin typeface="+mn-lt"/>
          <a:ea typeface="+mn-ea"/>
          <a:cs typeface="+mn-cs"/>
        </a:defRPr>
      </a:lvl1pPr>
      <a:lvl2pPr marL="2037636" indent="-783706" algn="l" defTabSz="1253930" rtl="0" eaLnBrk="1" latinLnBrk="0" hangingPunct="1">
        <a:spcBef>
          <a:spcPct val="20000"/>
        </a:spcBef>
        <a:buFont typeface="Arial"/>
        <a:buChar char="–"/>
        <a:defRPr sz="7700" kern="1200">
          <a:solidFill>
            <a:schemeClr val="tx1"/>
          </a:solidFill>
          <a:latin typeface="+mn-lt"/>
          <a:ea typeface="+mn-ea"/>
          <a:cs typeface="+mn-cs"/>
        </a:defRPr>
      </a:lvl2pPr>
      <a:lvl3pPr marL="3134825" indent="-626965" algn="l" defTabSz="1253930" rtl="0" eaLnBrk="1" latinLnBrk="0" hangingPunct="1">
        <a:spcBef>
          <a:spcPct val="20000"/>
        </a:spcBef>
        <a:buFont typeface="Arial"/>
        <a:buChar char="•"/>
        <a:defRPr sz="6600" kern="1200">
          <a:solidFill>
            <a:schemeClr val="tx1"/>
          </a:solidFill>
          <a:latin typeface="+mn-lt"/>
          <a:ea typeface="+mn-ea"/>
          <a:cs typeface="+mn-cs"/>
        </a:defRPr>
      </a:lvl3pPr>
      <a:lvl4pPr marL="4388755" indent="-626965" algn="l" defTabSz="1253930" rtl="0" eaLnBrk="1" latinLnBrk="0" hangingPunct="1">
        <a:spcBef>
          <a:spcPct val="20000"/>
        </a:spcBef>
        <a:buFont typeface="Arial"/>
        <a:buChar char="–"/>
        <a:defRPr sz="5500" kern="1200">
          <a:solidFill>
            <a:schemeClr val="tx1"/>
          </a:solidFill>
          <a:latin typeface="+mn-lt"/>
          <a:ea typeface="+mn-ea"/>
          <a:cs typeface="+mn-cs"/>
        </a:defRPr>
      </a:lvl4pPr>
      <a:lvl5pPr marL="5642685" indent="-626965" algn="l" defTabSz="1253930" rtl="0" eaLnBrk="1" latinLnBrk="0" hangingPunct="1">
        <a:spcBef>
          <a:spcPct val="20000"/>
        </a:spcBef>
        <a:buFont typeface="Arial"/>
        <a:buChar char="»"/>
        <a:defRPr sz="5500" kern="1200">
          <a:solidFill>
            <a:schemeClr val="tx1"/>
          </a:solidFill>
          <a:latin typeface="+mn-lt"/>
          <a:ea typeface="+mn-ea"/>
          <a:cs typeface="+mn-cs"/>
        </a:defRPr>
      </a:lvl5pPr>
      <a:lvl6pPr marL="6896615" indent="-626965" algn="l" defTabSz="1253930" rtl="0" eaLnBrk="1" latinLnBrk="0" hangingPunct="1">
        <a:spcBef>
          <a:spcPct val="20000"/>
        </a:spcBef>
        <a:buFont typeface="Arial"/>
        <a:buChar char="•"/>
        <a:defRPr sz="5500" kern="1200">
          <a:solidFill>
            <a:schemeClr val="tx1"/>
          </a:solidFill>
          <a:latin typeface="+mn-lt"/>
          <a:ea typeface="+mn-ea"/>
          <a:cs typeface="+mn-cs"/>
        </a:defRPr>
      </a:lvl6pPr>
      <a:lvl7pPr marL="8150545" indent="-626965" algn="l" defTabSz="1253930" rtl="0" eaLnBrk="1" latinLnBrk="0" hangingPunct="1">
        <a:spcBef>
          <a:spcPct val="20000"/>
        </a:spcBef>
        <a:buFont typeface="Arial"/>
        <a:buChar char="•"/>
        <a:defRPr sz="5500" kern="1200">
          <a:solidFill>
            <a:schemeClr val="tx1"/>
          </a:solidFill>
          <a:latin typeface="+mn-lt"/>
          <a:ea typeface="+mn-ea"/>
          <a:cs typeface="+mn-cs"/>
        </a:defRPr>
      </a:lvl7pPr>
      <a:lvl8pPr marL="9404475" indent="-626965" algn="l" defTabSz="1253930" rtl="0" eaLnBrk="1" latinLnBrk="0" hangingPunct="1">
        <a:spcBef>
          <a:spcPct val="20000"/>
        </a:spcBef>
        <a:buFont typeface="Arial"/>
        <a:buChar char="•"/>
        <a:defRPr sz="5500" kern="1200">
          <a:solidFill>
            <a:schemeClr val="tx1"/>
          </a:solidFill>
          <a:latin typeface="+mn-lt"/>
          <a:ea typeface="+mn-ea"/>
          <a:cs typeface="+mn-cs"/>
        </a:defRPr>
      </a:lvl8pPr>
      <a:lvl9pPr marL="10658405" indent="-626965" algn="l" defTabSz="1253930" rtl="0" eaLnBrk="1" latinLnBrk="0" hangingPunct="1">
        <a:spcBef>
          <a:spcPct val="20000"/>
        </a:spcBef>
        <a:buFont typeface="Arial"/>
        <a:buChar char="•"/>
        <a:defRPr sz="5500" kern="1200">
          <a:solidFill>
            <a:schemeClr val="tx1"/>
          </a:solidFill>
          <a:latin typeface="+mn-lt"/>
          <a:ea typeface="+mn-ea"/>
          <a:cs typeface="+mn-cs"/>
        </a:defRPr>
      </a:lvl9pPr>
    </p:bodyStyle>
    <p:otherStyle>
      <a:defPPr>
        <a:defRPr lang="en-US"/>
      </a:defPPr>
      <a:lvl1pPr marL="0" algn="l" defTabSz="1253930" rtl="0" eaLnBrk="1" latinLnBrk="0" hangingPunct="1">
        <a:defRPr sz="5000" kern="1200">
          <a:solidFill>
            <a:schemeClr val="tx1"/>
          </a:solidFill>
          <a:latin typeface="+mn-lt"/>
          <a:ea typeface="+mn-ea"/>
          <a:cs typeface="+mn-cs"/>
        </a:defRPr>
      </a:lvl1pPr>
      <a:lvl2pPr marL="1253930" algn="l" defTabSz="1253930" rtl="0" eaLnBrk="1" latinLnBrk="0" hangingPunct="1">
        <a:defRPr sz="5000" kern="1200">
          <a:solidFill>
            <a:schemeClr val="tx1"/>
          </a:solidFill>
          <a:latin typeface="+mn-lt"/>
          <a:ea typeface="+mn-ea"/>
          <a:cs typeface="+mn-cs"/>
        </a:defRPr>
      </a:lvl2pPr>
      <a:lvl3pPr marL="2507860" algn="l" defTabSz="1253930" rtl="0" eaLnBrk="1" latinLnBrk="0" hangingPunct="1">
        <a:defRPr sz="5000" kern="1200">
          <a:solidFill>
            <a:schemeClr val="tx1"/>
          </a:solidFill>
          <a:latin typeface="+mn-lt"/>
          <a:ea typeface="+mn-ea"/>
          <a:cs typeface="+mn-cs"/>
        </a:defRPr>
      </a:lvl3pPr>
      <a:lvl4pPr marL="3761790" algn="l" defTabSz="1253930" rtl="0" eaLnBrk="1" latinLnBrk="0" hangingPunct="1">
        <a:defRPr sz="5000" kern="1200">
          <a:solidFill>
            <a:schemeClr val="tx1"/>
          </a:solidFill>
          <a:latin typeface="+mn-lt"/>
          <a:ea typeface="+mn-ea"/>
          <a:cs typeface="+mn-cs"/>
        </a:defRPr>
      </a:lvl4pPr>
      <a:lvl5pPr marL="5015720" algn="l" defTabSz="1253930" rtl="0" eaLnBrk="1" latinLnBrk="0" hangingPunct="1">
        <a:defRPr sz="5000" kern="1200">
          <a:solidFill>
            <a:schemeClr val="tx1"/>
          </a:solidFill>
          <a:latin typeface="+mn-lt"/>
          <a:ea typeface="+mn-ea"/>
          <a:cs typeface="+mn-cs"/>
        </a:defRPr>
      </a:lvl5pPr>
      <a:lvl6pPr marL="6269650" algn="l" defTabSz="1253930" rtl="0" eaLnBrk="1" latinLnBrk="0" hangingPunct="1">
        <a:defRPr sz="5000" kern="1200">
          <a:solidFill>
            <a:schemeClr val="tx1"/>
          </a:solidFill>
          <a:latin typeface="+mn-lt"/>
          <a:ea typeface="+mn-ea"/>
          <a:cs typeface="+mn-cs"/>
        </a:defRPr>
      </a:lvl6pPr>
      <a:lvl7pPr marL="7523580" algn="l" defTabSz="1253930" rtl="0" eaLnBrk="1" latinLnBrk="0" hangingPunct="1">
        <a:defRPr sz="5000" kern="1200">
          <a:solidFill>
            <a:schemeClr val="tx1"/>
          </a:solidFill>
          <a:latin typeface="+mn-lt"/>
          <a:ea typeface="+mn-ea"/>
          <a:cs typeface="+mn-cs"/>
        </a:defRPr>
      </a:lvl7pPr>
      <a:lvl8pPr marL="8777510" algn="l" defTabSz="1253930" rtl="0" eaLnBrk="1" latinLnBrk="0" hangingPunct="1">
        <a:defRPr sz="5000" kern="1200">
          <a:solidFill>
            <a:schemeClr val="tx1"/>
          </a:solidFill>
          <a:latin typeface="+mn-lt"/>
          <a:ea typeface="+mn-ea"/>
          <a:cs typeface="+mn-cs"/>
        </a:defRPr>
      </a:lvl8pPr>
      <a:lvl9pPr marL="10031440" algn="l" defTabSz="1253930" rtl="0" eaLnBrk="1" latinLnBrk="0" hangingPunct="1">
        <a:defRPr sz="5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jpeg"/><Relationship Id="rId5" Type="http://schemas.openxmlformats.org/officeDocument/2006/relationships/image" Target="../media/image3.png"/><Relationship Id="rId6" Type="http://schemas.openxmlformats.org/officeDocument/2006/relationships/image" Target="../media/image4.png"/><Relationship Id="rId7" Type="http://schemas.openxmlformats.org/officeDocument/2006/relationships/image" Target="../media/image5.png"/><Relationship Id="rId1" Type="http://schemas.openxmlformats.org/officeDocument/2006/relationships/slideLayout" Target="../slideLayouts/slideLayout7.xml"/><Relationship Id="rId2" Type="http://schemas.openxmlformats.org/officeDocument/2006/relationships/chart" Target="../charts/char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27432000" cy="3101938"/>
          </a:xfrm>
          <a:prstGeom prst="rect">
            <a:avLst/>
          </a:prstGeom>
          <a:solidFill>
            <a:srgbClr val="264162"/>
          </a:solidFill>
          <a:ln>
            <a:solidFill>
              <a:srgbClr val="264162"/>
            </a:solidFill>
          </a:ln>
          <a:effectLst/>
        </p:spPr>
        <p:style>
          <a:lnRef idx="1">
            <a:schemeClr val="accent1"/>
          </a:lnRef>
          <a:fillRef idx="3">
            <a:schemeClr val="accent1"/>
          </a:fillRef>
          <a:effectRef idx="2">
            <a:schemeClr val="accent1"/>
          </a:effectRef>
          <a:fontRef idx="minor">
            <a:schemeClr val="lt1"/>
          </a:fontRef>
        </p:style>
        <p:txBody>
          <a:bodyPr lIns="47704" tIns="23852" rIns="47704" bIns="23852" rtlCol="0" anchor="ctr"/>
          <a:lstStyle/>
          <a:p>
            <a:pPr algn="ctr"/>
            <a:endParaRPr lang="en-US"/>
          </a:p>
        </p:txBody>
      </p:sp>
      <p:sp>
        <p:nvSpPr>
          <p:cNvPr id="6" name="Title 1"/>
          <p:cNvSpPr txBox="1">
            <a:spLocks/>
          </p:cNvSpPr>
          <p:nvPr/>
        </p:nvSpPr>
        <p:spPr>
          <a:xfrm>
            <a:off x="3816804" y="238079"/>
            <a:ext cx="19876844" cy="1402387"/>
          </a:xfrm>
          <a:prstGeom prst="rect">
            <a:avLst/>
          </a:prstGeom>
        </p:spPr>
        <p:txBody>
          <a:bodyPr wrap="square" lIns="47704" tIns="23852" rIns="47704" bIns="23852">
            <a:spAutoFit/>
          </a:bodyPr>
          <a:lstStyle>
            <a:lvl1pPr algn="ctr" defTabSz="2403546" rtl="0" eaLnBrk="1" latinLnBrk="0" hangingPunct="1">
              <a:spcBef>
                <a:spcPct val="0"/>
              </a:spcBef>
              <a:buNone/>
              <a:defRPr sz="23100" kern="1200">
                <a:solidFill>
                  <a:schemeClr val="tx1"/>
                </a:solidFill>
                <a:latin typeface="+mj-lt"/>
                <a:ea typeface="+mj-ea"/>
                <a:cs typeface="+mj-cs"/>
              </a:defRPr>
            </a:lvl1pPr>
          </a:lstStyle>
          <a:p>
            <a:r>
              <a:rPr lang="en-US" sz="8800" dirty="0" smtClean="0">
                <a:solidFill>
                  <a:srgbClr val="FFD96E"/>
                </a:solidFill>
              </a:rPr>
              <a:t>Ligation In-situ </a:t>
            </a:r>
            <a:r>
              <a:rPr lang="en-US" sz="8800" dirty="0" err="1" smtClean="0">
                <a:solidFill>
                  <a:srgbClr val="FFD96E"/>
                </a:solidFill>
              </a:rPr>
              <a:t>Hybrdization</a:t>
            </a:r>
            <a:endParaRPr lang="en-US" sz="8800" dirty="0">
              <a:solidFill>
                <a:srgbClr val="FFD96E"/>
              </a:solidFill>
            </a:endParaRPr>
          </a:p>
        </p:txBody>
      </p:sp>
      <p:sp>
        <p:nvSpPr>
          <p:cNvPr id="8" name="Text Placeholder 4"/>
          <p:cNvSpPr txBox="1">
            <a:spLocks/>
          </p:cNvSpPr>
          <p:nvPr/>
        </p:nvSpPr>
        <p:spPr>
          <a:xfrm>
            <a:off x="1723374" y="1538170"/>
            <a:ext cx="23985252" cy="991899"/>
          </a:xfrm>
          <a:prstGeom prst="rect">
            <a:avLst/>
          </a:prstGeom>
        </p:spPr>
        <p:txBody>
          <a:bodyPr vert="horz" wrap="square" lIns="250786" tIns="125393" rIns="250786" bIns="125393" rtlCol="0" anchor="ctr">
            <a:spAutoFit/>
          </a:bodyPr>
          <a:lstStyle>
            <a:defPPr>
              <a:defRPr lang="en-US"/>
            </a:defPPr>
            <a:lvl1pPr marL="0" algn="r" defTabSz="2403546" rtl="0" eaLnBrk="1" latinLnBrk="0" hangingPunct="1">
              <a:defRPr sz="6300" kern="1200">
                <a:solidFill>
                  <a:schemeClr val="tx1">
                    <a:tint val="75000"/>
                  </a:schemeClr>
                </a:solidFill>
                <a:latin typeface="+mn-lt"/>
                <a:ea typeface="+mn-ea"/>
                <a:cs typeface="+mn-cs"/>
              </a:defRPr>
            </a:lvl1pPr>
            <a:lvl2pPr marL="2403546" algn="l" defTabSz="2403546" rtl="0" eaLnBrk="1" latinLnBrk="0" hangingPunct="1">
              <a:defRPr sz="9500" kern="1200">
                <a:solidFill>
                  <a:schemeClr val="tx1"/>
                </a:solidFill>
                <a:latin typeface="+mn-lt"/>
                <a:ea typeface="+mn-ea"/>
                <a:cs typeface="+mn-cs"/>
              </a:defRPr>
            </a:lvl2pPr>
            <a:lvl3pPr marL="4807092" algn="l" defTabSz="2403546" rtl="0" eaLnBrk="1" latinLnBrk="0" hangingPunct="1">
              <a:defRPr sz="9500" kern="1200">
                <a:solidFill>
                  <a:schemeClr val="tx1"/>
                </a:solidFill>
                <a:latin typeface="+mn-lt"/>
                <a:ea typeface="+mn-ea"/>
                <a:cs typeface="+mn-cs"/>
              </a:defRPr>
            </a:lvl3pPr>
            <a:lvl4pPr marL="7210638" algn="l" defTabSz="2403546" rtl="0" eaLnBrk="1" latinLnBrk="0" hangingPunct="1">
              <a:defRPr sz="9500" kern="1200">
                <a:solidFill>
                  <a:schemeClr val="tx1"/>
                </a:solidFill>
                <a:latin typeface="+mn-lt"/>
                <a:ea typeface="+mn-ea"/>
                <a:cs typeface="+mn-cs"/>
              </a:defRPr>
            </a:lvl4pPr>
            <a:lvl5pPr marL="9614184" algn="l" defTabSz="2403546" rtl="0" eaLnBrk="1" latinLnBrk="0" hangingPunct="1">
              <a:defRPr sz="9500" kern="1200">
                <a:solidFill>
                  <a:schemeClr val="tx1"/>
                </a:solidFill>
                <a:latin typeface="+mn-lt"/>
                <a:ea typeface="+mn-ea"/>
                <a:cs typeface="+mn-cs"/>
              </a:defRPr>
            </a:lvl5pPr>
            <a:lvl6pPr marL="12017731" algn="l" defTabSz="2403546" rtl="0" eaLnBrk="1" latinLnBrk="0" hangingPunct="1">
              <a:defRPr sz="9500" kern="1200">
                <a:solidFill>
                  <a:schemeClr val="tx1"/>
                </a:solidFill>
                <a:latin typeface="+mn-lt"/>
                <a:ea typeface="+mn-ea"/>
                <a:cs typeface="+mn-cs"/>
              </a:defRPr>
            </a:lvl6pPr>
            <a:lvl7pPr marL="14421277" algn="l" defTabSz="2403546" rtl="0" eaLnBrk="1" latinLnBrk="0" hangingPunct="1">
              <a:defRPr sz="9500" kern="1200">
                <a:solidFill>
                  <a:schemeClr val="tx1"/>
                </a:solidFill>
                <a:latin typeface="+mn-lt"/>
                <a:ea typeface="+mn-ea"/>
                <a:cs typeface="+mn-cs"/>
              </a:defRPr>
            </a:lvl7pPr>
            <a:lvl8pPr marL="16824823" algn="l" defTabSz="2403546" rtl="0" eaLnBrk="1" latinLnBrk="0" hangingPunct="1">
              <a:defRPr sz="9500" kern="1200">
                <a:solidFill>
                  <a:schemeClr val="tx1"/>
                </a:solidFill>
                <a:latin typeface="+mn-lt"/>
                <a:ea typeface="+mn-ea"/>
                <a:cs typeface="+mn-cs"/>
              </a:defRPr>
            </a:lvl8pPr>
            <a:lvl9pPr marL="19228369" algn="l" defTabSz="2403546" rtl="0" eaLnBrk="1" latinLnBrk="0" hangingPunct="1">
              <a:defRPr sz="9500" kern="1200">
                <a:solidFill>
                  <a:schemeClr val="tx1"/>
                </a:solidFill>
                <a:latin typeface="+mn-lt"/>
                <a:ea typeface="+mn-ea"/>
                <a:cs typeface="+mn-cs"/>
              </a:defRPr>
            </a:lvl9pPr>
          </a:lstStyle>
          <a:p>
            <a:pPr algn="ctr"/>
            <a:r>
              <a:rPr lang="en-US" sz="4800" dirty="0" smtClean="0">
                <a:solidFill>
                  <a:srgbClr val="FFFFFF"/>
                </a:solidFill>
              </a:rPr>
              <a:t>Christopher Itoh</a:t>
            </a:r>
            <a:r>
              <a:rPr lang="en-US" sz="4800" baseline="30000" dirty="0" smtClean="0">
                <a:solidFill>
                  <a:srgbClr val="FFFFFF"/>
                </a:solidFill>
              </a:rPr>
              <a:t>1</a:t>
            </a:r>
            <a:r>
              <a:rPr lang="en-US" sz="4800" dirty="0" smtClean="0">
                <a:solidFill>
                  <a:srgbClr val="FFFFFF"/>
                </a:solidFill>
              </a:rPr>
              <a:t>, Joel Credle</a:t>
            </a:r>
            <a:r>
              <a:rPr lang="en-US" sz="4800" baseline="30000" dirty="0" smtClean="0">
                <a:solidFill>
                  <a:srgbClr val="FFFFFF"/>
                </a:solidFill>
              </a:rPr>
              <a:t>1</a:t>
            </a:r>
            <a:r>
              <a:rPr lang="en-US" sz="4800" dirty="0" smtClean="0">
                <a:solidFill>
                  <a:srgbClr val="FFFFFF"/>
                </a:solidFill>
              </a:rPr>
              <a:t>, </a:t>
            </a:r>
            <a:r>
              <a:rPr lang="en-US" sz="4800" dirty="0" err="1" smtClean="0">
                <a:solidFill>
                  <a:srgbClr val="FFFFFF"/>
                </a:solidFill>
              </a:rPr>
              <a:t>Rajni</a:t>
            </a:r>
            <a:r>
              <a:rPr lang="en-US" sz="4800" dirty="0" smtClean="0">
                <a:solidFill>
                  <a:srgbClr val="FFFFFF"/>
                </a:solidFill>
              </a:rPr>
              <a:t> Sharma</a:t>
            </a:r>
            <a:r>
              <a:rPr lang="en-US" sz="4800" baseline="30000" dirty="0" smtClean="0">
                <a:solidFill>
                  <a:srgbClr val="FFFFFF"/>
                </a:solidFill>
              </a:rPr>
              <a:t>2</a:t>
            </a:r>
            <a:r>
              <a:rPr lang="en-US" sz="4800" dirty="0" smtClean="0">
                <a:solidFill>
                  <a:srgbClr val="FFFFFF"/>
                </a:solidFill>
              </a:rPr>
              <a:t>, H. Benjamin Larman</a:t>
            </a:r>
            <a:r>
              <a:rPr lang="en-US" sz="4800" baseline="30000" dirty="0" smtClean="0">
                <a:solidFill>
                  <a:srgbClr val="FFFFFF"/>
                </a:solidFill>
              </a:rPr>
              <a:t>1</a:t>
            </a:r>
            <a:endParaRPr lang="en-US" sz="4800" dirty="0">
              <a:solidFill>
                <a:srgbClr val="FFFFFF"/>
              </a:solidFill>
            </a:endParaRPr>
          </a:p>
        </p:txBody>
      </p:sp>
      <p:sp>
        <p:nvSpPr>
          <p:cNvPr id="9" name="TextBox 8"/>
          <p:cNvSpPr txBox="1"/>
          <p:nvPr/>
        </p:nvSpPr>
        <p:spPr>
          <a:xfrm>
            <a:off x="0" y="2436195"/>
            <a:ext cx="27432000" cy="971500"/>
          </a:xfrm>
          <a:prstGeom prst="rect">
            <a:avLst/>
          </a:prstGeom>
          <a:noFill/>
        </p:spPr>
        <p:txBody>
          <a:bodyPr wrap="square" lIns="47704" tIns="23852" rIns="47704" bIns="23852" rtlCol="0">
            <a:spAutoFit/>
          </a:bodyPr>
          <a:lstStyle/>
          <a:p>
            <a:pPr algn="ctr"/>
            <a:r>
              <a:rPr lang="en-US" sz="2000" baseline="30000" dirty="0" smtClean="0">
                <a:solidFill>
                  <a:srgbClr val="FFFFFF"/>
                </a:solidFill>
              </a:rPr>
              <a:t>1</a:t>
            </a:r>
            <a:r>
              <a:rPr lang="en-US" sz="2000" dirty="0" smtClean="0">
                <a:solidFill>
                  <a:srgbClr val="FFFFFF"/>
                </a:solidFill>
              </a:rPr>
              <a:t> Department of Immunopathology,  </a:t>
            </a:r>
            <a:r>
              <a:rPr lang="en-US" sz="2000" dirty="0">
                <a:solidFill>
                  <a:srgbClr val="FFFFFF"/>
                </a:solidFill>
              </a:rPr>
              <a:t>Johns Hopkins University School of Medicine, Baltimore, MD, USA</a:t>
            </a:r>
            <a:r>
              <a:rPr lang="en-US" sz="2000" dirty="0" smtClean="0">
                <a:solidFill>
                  <a:srgbClr val="FFFFFF"/>
                </a:solidFill>
              </a:rPr>
              <a:t>;</a:t>
            </a:r>
          </a:p>
          <a:p>
            <a:pPr algn="ctr"/>
            <a:r>
              <a:rPr lang="en-US" sz="2000" baseline="30000" dirty="0" smtClean="0">
                <a:solidFill>
                  <a:srgbClr val="FFFFFF"/>
                </a:solidFill>
              </a:rPr>
              <a:t>2</a:t>
            </a:r>
            <a:r>
              <a:rPr lang="en-US" sz="2000" dirty="0" smtClean="0">
                <a:solidFill>
                  <a:srgbClr val="FFFFFF"/>
                </a:solidFill>
              </a:rPr>
              <a:t>Surgical Pathology Laboratory, Johns Hopkins Hospital, Baltimore, MD, USA </a:t>
            </a:r>
            <a:endParaRPr lang="en-US" sz="2000" dirty="0">
              <a:solidFill>
                <a:srgbClr val="FFFFFF"/>
              </a:solidFill>
            </a:endParaRPr>
          </a:p>
          <a:p>
            <a:pPr algn="ctr"/>
            <a:endParaRPr lang="en-US" sz="2000" dirty="0">
              <a:solidFill>
                <a:srgbClr val="FFFFFF"/>
              </a:solidFill>
            </a:endParaRPr>
          </a:p>
        </p:txBody>
      </p:sp>
      <p:sp>
        <p:nvSpPr>
          <p:cNvPr id="12" name="TextBox 11"/>
          <p:cNvSpPr txBox="1"/>
          <p:nvPr/>
        </p:nvSpPr>
        <p:spPr>
          <a:xfrm>
            <a:off x="353786" y="3833840"/>
            <a:ext cx="7599560" cy="9435355"/>
          </a:xfrm>
          <a:prstGeom prst="rect">
            <a:avLst/>
          </a:prstGeom>
          <a:noFill/>
        </p:spPr>
        <p:txBody>
          <a:bodyPr wrap="square" lIns="47704" tIns="23852" rIns="47704" bIns="23852" rtlCol="0">
            <a:spAutoFit/>
          </a:bodyPr>
          <a:lstStyle/>
          <a:p>
            <a:pPr algn="just"/>
            <a:r>
              <a:rPr lang="en-US" sz="2400" dirty="0" err="1" smtClean="0"/>
              <a:t>Transcriptomics</a:t>
            </a:r>
            <a:r>
              <a:rPr lang="en-US" sz="2400" dirty="0" smtClean="0"/>
              <a:t> </a:t>
            </a:r>
            <a:r>
              <a:rPr lang="en-US" sz="2400" dirty="0"/>
              <a:t>is the study of RNA expression produced by the </a:t>
            </a:r>
            <a:r>
              <a:rPr lang="en-US" sz="2400" dirty="0" smtClean="0"/>
              <a:t>genome. This allows </a:t>
            </a:r>
            <a:r>
              <a:rPr lang="en-US" sz="2400" dirty="0"/>
              <a:t>the understanding of vital cell molecular mechanisms and processes, such as differentiation, signaling pathways, and biomarkers for disease</a:t>
            </a:r>
            <a:r>
              <a:rPr lang="en-US" sz="2400" dirty="0" smtClean="0"/>
              <a:t>. </a:t>
            </a:r>
            <a:r>
              <a:rPr lang="en-US" sz="2400" dirty="0"/>
              <a:t>One conventional </a:t>
            </a:r>
            <a:r>
              <a:rPr lang="en-US" sz="2400" dirty="0" smtClean="0"/>
              <a:t>method </a:t>
            </a:r>
            <a:r>
              <a:rPr lang="en-US" sz="2400" dirty="0"/>
              <a:t>to study and quantify the transcriptome includes using Reverse </a:t>
            </a:r>
            <a:r>
              <a:rPr lang="en-US" sz="2400" dirty="0" smtClean="0"/>
              <a:t>Transcription (RT) and quantitative PCR (</a:t>
            </a:r>
            <a:r>
              <a:rPr lang="en-US" sz="2400" dirty="0" err="1" smtClean="0"/>
              <a:t>qPCR</a:t>
            </a:r>
            <a:r>
              <a:rPr lang="en-US" sz="2400" dirty="0" smtClean="0"/>
              <a:t>).  </a:t>
            </a:r>
            <a:r>
              <a:rPr lang="en-US" sz="2400" dirty="0"/>
              <a:t>However, </a:t>
            </a:r>
            <a:r>
              <a:rPr lang="en-US" sz="2400" dirty="0" smtClean="0"/>
              <a:t>Reverse Transcriptase is inefficient at transcribing RNA from fixed cells </a:t>
            </a:r>
            <a:r>
              <a:rPr lang="en-US" sz="2400" dirty="0"/>
              <a:t>due to </a:t>
            </a:r>
            <a:r>
              <a:rPr lang="en-US" sz="2400" dirty="0" smtClean="0"/>
              <a:t>cross-linking and RNA degradation.  </a:t>
            </a:r>
            <a:r>
              <a:rPr lang="en-US" sz="2400" dirty="0"/>
              <a:t>Instead of using </a:t>
            </a:r>
            <a:r>
              <a:rPr lang="en-US" sz="2400" dirty="0" smtClean="0"/>
              <a:t>RT-</a:t>
            </a:r>
            <a:r>
              <a:rPr lang="en-US" sz="2400" dirty="0" err="1" smtClean="0"/>
              <a:t>qPCR</a:t>
            </a:r>
            <a:r>
              <a:rPr lang="en-US" sz="2400" dirty="0" smtClean="0"/>
              <a:t>, </a:t>
            </a:r>
            <a:r>
              <a:rPr lang="en-US" sz="2400" dirty="0"/>
              <a:t>we </a:t>
            </a:r>
            <a:r>
              <a:rPr lang="en-US" sz="2400" dirty="0" smtClean="0"/>
              <a:t>sought to develop a </a:t>
            </a:r>
            <a:r>
              <a:rPr lang="en-US" sz="2400" dirty="0"/>
              <a:t>novel RNA </a:t>
            </a:r>
            <a:r>
              <a:rPr lang="en-US" sz="2400" dirty="0" smtClean="0"/>
              <a:t>measurement technology based on the use of complementary </a:t>
            </a:r>
            <a:r>
              <a:rPr lang="en-US" sz="2400" dirty="0"/>
              <a:t>probes </a:t>
            </a:r>
            <a:r>
              <a:rPr lang="en-US" sz="2400" dirty="0" smtClean="0"/>
              <a:t>that can anneal adjacently on target RNA and become ligated using an RNA Ligase</a:t>
            </a:r>
            <a:r>
              <a:rPr lang="en-US" sz="2400" dirty="0"/>
              <a:t>. </a:t>
            </a:r>
            <a:r>
              <a:rPr lang="en-US" sz="2400" dirty="0" smtClean="0"/>
              <a:t> The </a:t>
            </a:r>
            <a:r>
              <a:rPr lang="en-US" sz="2400" dirty="0"/>
              <a:t>probes also including flanking regions with a known sequence, which we developed primers for sequencing.  We </a:t>
            </a:r>
            <a:r>
              <a:rPr lang="en-US" sz="2400" dirty="0" smtClean="0"/>
              <a:t>tested this </a:t>
            </a:r>
            <a:r>
              <a:rPr lang="en-US" sz="2400" dirty="0"/>
              <a:t>concept </a:t>
            </a:r>
            <a:r>
              <a:rPr lang="en-US" sz="2400" dirty="0" smtClean="0"/>
              <a:t>using fresh cell </a:t>
            </a:r>
            <a:r>
              <a:rPr lang="en-US" sz="2400" dirty="0"/>
              <a:t>lysate, fixed and </a:t>
            </a:r>
            <a:r>
              <a:rPr lang="en-US" sz="2400" dirty="0" err="1"/>
              <a:t>permeabilized</a:t>
            </a:r>
            <a:r>
              <a:rPr lang="en-US" sz="2400" dirty="0"/>
              <a:t> cells, </a:t>
            </a:r>
            <a:r>
              <a:rPr lang="en-US" sz="2400" dirty="0" smtClean="0"/>
              <a:t>and formalin </a:t>
            </a:r>
            <a:r>
              <a:rPr lang="en-US" sz="2400" dirty="0"/>
              <a:t>fixed paraffin embedded (FFPE) tissue biopsies. </a:t>
            </a:r>
          </a:p>
          <a:p>
            <a:pPr algn="just"/>
            <a:endParaRPr lang="en-US" sz="1000" dirty="0"/>
          </a:p>
          <a:p>
            <a:pPr algn="just"/>
            <a:r>
              <a:rPr lang="en-US" sz="2400" dirty="0" smtClean="0"/>
              <a:t>For our proof-of-concept study, we designed two </a:t>
            </a:r>
            <a:r>
              <a:rPr lang="en-US" sz="2400" dirty="0"/>
              <a:t>probes </a:t>
            </a:r>
            <a:r>
              <a:rPr lang="en-US" sz="2400" dirty="0" smtClean="0"/>
              <a:t>to target </a:t>
            </a:r>
            <a:r>
              <a:rPr lang="en-US" sz="2400" dirty="0"/>
              <a:t>GAPDH, a housekeeping gene. </a:t>
            </a:r>
            <a:r>
              <a:rPr lang="en-US" sz="2400" dirty="0" smtClean="0"/>
              <a:t>Using PCR </a:t>
            </a:r>
            <a:r>
              <a:rPr lang="en-US" sz="2400" dirty="0"/>
              <a:t>and gel electrophoresis, we </a:t>
            </a:r>
            <a:r>
              <a:rPr lang="en-US" sz="2400" dirty="0" smtClean="0"/>
              <a:t>determined that matched (</a:t>
            </a:r>
            <a:r>
              <a:rPr lang="en-US" sz="2400" dirty="0"/>
              <a:t>versus unmatched) probe </a:t>
            </a:r>
            <a:r>
              <a:rPr lang="en-US" sz="2400" dirty="0" smtClean="0"/>
              <a:t>sets could be ligated and amplified using fixed RNA. This novel method </a:t>
            </a:r>
            <a:r>
              <a:rPr lang="en-US" sz="2400" dirty="0"/>
              <a:t>may be a more effective and efficient approach </a:t>
            </a:r>
            <a:r>
              <a:rPr lang="en-US" sz="2400" dirty="0" smtClean="0"/>
              <a:t>for multiplex analysis of </a:t>
            </a:r>
            <a:r>
              <a:rPr lang="en-US" sz="2400" dirty="0"/>
              <a:t>gene </a:t>
            </a:r>
            <a:r>
              <a:rPr lang="en-US" sz="2400" dirty="0" smtClean="0"/>
              <a:t>expression in fixed tissue specimens. </a:t>
            </a:r>
            <a:endParaRPr lang="en-US" sz="2400" dirty="0"/>
          </a:p>
          <a:p>
            <a:endParaRPr lang="en-US" sz="2400" dirty="0"/>
          </a:p>
        </p:txBody>
      </p:sp>
      <p:sp>
        <p:nvSpPr>
          <p:cNvPr id="15" name="Rectangle 14"/>
          <p:cNvSpPr/>
          <p:nvPr/>
        </p:nvSpPr>
        <p:spPr>
          <a:xfrm>
            <a:off x="277454" y="13281437"/>
            <a:ext cx="7675891" cy="406400"/>
          </a:xfrm>
          <a:prstGeom prst="rect">
            <a:avLst/>
          </a:prstGeom>
          <a:solidFill>
            <a:srgbClr val="264162"/>
          </a:solidFill>
          <a:effectLst/>
        </p:spPr>
        <p:style>
          <a:lnRef idx="1">
            <a:schemeClr val="accent1"/>
          </a:lnRef>
          <a:fillRef idx="3">
            <a:schemeClr val="accent1"/>
          </a:fillRef>
          <a:effectRef idx="2">
            <a:schemeClr val="accent1"/>
          </a:effectRef>
          <a:fontRef idx="minor">
            <a:schemeClr val="lt1"/>
          </a:fontRef>
        </p:style>
        <p:txBody>
          <a:bodyPr lIns="47704" tIns="23852" rIns="47704" bIns="23852" rtlCol="0" anchor="ctr"/>
          <a:lstStyle/>
          <a:p>
            <a:pPr algn="ctr"/>
            <a:endParaRPr lang="en-US" sz="3400" dirty="0"/>
          </a:p>
        </p:txBody>
      </p:sp>
      <p:sp>
        <p:nvSpPr>
          <p:cNvPr id="16" name="TextBox 15"/>
          <p:cNvSpPr txBox="1"/>
          <p:nvPr/>
        </p:nvSpPr>
        <p:spPr>
          <a:xfrm>
            <a:off x="3311084" y="13226172"/>
            <a:ext cx="1620470" cy="479057"/>
          </a:xfrm>
          <a:prstGeom prst="rect">
            <a:avLst/>
          </a:prstGeom>
          <a:noFill/>
        </p:spPr>
        <p:txBody>
          <a:bodyPr wrap="none" lIns="47704" tIns="23852" rIns="47704" bIns="23852" rtlCol="0">
            <a:spAutoFit/>
          </a:bodyPr>
          <a:lstStyle/>
          <a:p>
            <a:r>
              <a:rPr lang="en-US" sz="2800" dirty="0">
                <a:solidFill>
                  <a:schemeClr val="bg1"/>
                </a:solidFill>
              </a:rPr>
              <a:t>Objectives</a:t>
            </a:r>
          </a:p>
        </p:txBody>
      </p:sp>
      <p:sp>
        <p:nvSpPr>
          <p:cNvPr id="19" name="Rectangle 18"/>
          <p:cNvSpPr/>
          <p:nvPr/>
        </p:nvSpPr>
        <p:spPr>
          <a:xfrm>
            <a:off x="353786" y="3359880"/>
            <a:ext cx="7599560" cy="406400"/>
          </a:xfrm>
          <a:prstGeom prst="rect">
            <a:avLst/>
          </a:prstGeom>
          <a:solidFill>
            <a:srgbClr val="264162"/>
          </a:solidFill>
          <a:effectLst/>
        </p:spPr>
        <p:style>
          <a:lnRef idx="1">
            <a:schemeClr val="accent1"/>
          </a:lnRef>
          <a:fillRef idx="3">
            <a:schemeClr val="accent1"/>
          </a:fillRef>
          <a:effectRef idx="2">
            <a:schemeClr val="accent1"/>
          </a:effectRef>
          <a:fontRef idx="minor">
            <a:schemeClr val="lt1"/>
          </a:fontRef>
        </p:style>
        <p:txBody>
          <a:bodyPr lIns="47704" tIns="23852" rIns="47704" bIns="23852" rtlCol="0" anchor="ctr"/>
          <a:lstStyle/>
          <a:p>
            <a:pPr algn="ctr"/>
            <a:endParaRPr lang="en-US" sz="3400" dirty="0"/>
          </a:p>
        </p:txBody>
      </p:sp>
      <p:sp>
        <p:nvSpPr>
          <p:cNvPr id="20" name="TextBox 19"/>
          <p:cNvSpPr txBox="1"/>
          <p:nvPr/>
        </p:nvSpPr>
        <p:spPr>
          <a:xfrm>
            <a:off x="3246941" y="3305454"/>
            <a:ext cx="1917476" cy="479057"/>
          </a:xfrm>
          <a:prstGeom prst="rect">
            <a:avLst/>
          </a:prstGeom>
          <a:noFill/>
        </p:spPr>
        <p:txBody>
          <a:bodyPr wrap="none" lIns="47704" tIns="23852" rIns="47704" bIns="23852" rtlCol="0">
            <a:spAutoFit/>
          </a:bodyPr>
          <a:lstStyle/>
          <a:p>
            <a:r>
              <a:rPr lang="en-US" sz="2800" dirty="0">
                <a:solidFill>
                  <a:schemeClr val="bg1"/>
                </a:solidFill>
              </a:rPr>
              <a:t>Introduction</a:t>
            </a:r>
          </a:p>
        </p:txBody>
      </p:sp>
      <p:sp>
        <p:nvSpPr>
          <p:cNvPr id="22" name="Rectangle 21"/>
          <p:cNvSpPr/>
          <p:nvPr/>
        </p:nvSpPr>
        <p:spPr>
          <a:xfrm>
            <a:off x="8288918" y="3359880"/>
            <a:ext cx="7599560" cy="406400"/>
          </a:xfrm>
          <a:prstGeom prst="rect">
            <a:avLst/>
          </a:prstGeom>
          <a:solidFill>
            <a:srgbClr val="264162"/>
          </a:solidFill>
          <a:effectLst/>
        </p:spPr>
        <p:style>
          <a:lnRef idx="1">
            <a:schemeClr val="accent1"/>
          </a:lnRef>
          <a:fillRef idx="3">
            <a:schemeClr val="accent1"/>
          </a:fillRef>
          <a:effectRef idx="2">
            <a:schemeClr val="accent1"/>
          </a:effectRef>
          <a:fontRef idx="minor">
            <a:schemeClr val="lt1"/>
          </a:fontRef>
        </p:style>
        <p:txBody>
          <a:bodyPr lIns="47704" tIns="23852" rIns="47704" bIns="23852" rtlCol="0" anchor="ctr"/>
          <a:lstStyle/>
          <a:p>
            <a:pPr algn="ctr"/>
            <a:endParaRPr lang="en-US" sz="3400" dirty="0"/>
          </a:p>
        </p:txBody>
      </p:sp>
      <p:sp>
        <p:nvSpPr>
          <p:cNvPr id="23" name="TextBox 22"/>
          <p:cNvSpPr txBox="1"/>
          <p:nvPr/>
        </p:nvSpPr>
        <p:spPr>
          <a:xfrm>
            <a:off x="10382132" y="3311495"/>
            <a:ext cx="3501393" cy="909944"/>
          </a:xfrm>
          <a:prstGeom prst="rect">
            <a:avLst/>
          </a:prstGeom>
          <a:noFill/>
        </p:spPr>
        <p:txBody>
          <a:bodyPr wrap="none" lIns="47704" tIns="23852" rIns="47704" bIns="23852" rtlCol="0">
            <a:spAutoFit/>
          </a:bodyPr>
          <a:lstStyle/>
          <a:p>
            <a:r>
              <a:rPr lang="en-US" sz="2800" dirty="0">
                <a:solidFill>
                  <a:schemeClr val="bg1"/>
                </a:solidFill>
              </a:rPr>
              <a:t>Materials and Methods</a:t>
            </a:r>
          </a:p>
          <a:p>
            <a:endParaRPr lang="en-US" sz="2800" dirty="0">
              <a:solidFill>
                <a:schemeClr val="bg1"/>
              </a:solidFill>
            </a:endParaRPr>
          </a:p>
        </p:txBody>
      </p:sp>
      <p:sp>
        <p:nvSpPr>
          <p:cNvPr id="31" name="Rectangle 30"/>
          <p:cNvSpPr/>
          <p:nvPr/>
        </p:nvSpPr>
        <p:spPr>
          <a:xfrm>
            <a:off x="16194437" y="3359880"/>
            <a:ext cx="10894259" cy="418696"/>
          </a:xfrm>
          <a:prstGeom prst="rect">
            <a:avLst/>
          </a:prstGeom>
          <a:solidFill>
            <a:srgbClr val="264162"/>
          </a:solidFill>
          <a:effectLst/>
        </p:spPr>
        <p:style>
          <a:lnRef idx="1">
            <a:schemeClr val="accent1"/>
          </a:lnRef>
          <a:fillRef idx="3">
            <a:schemeClr val="accent1"/>
          </a:fillRef>
          <a:effectRef idx="2">
            <a:schemeClr val="accent1"/>
          </a:effectRef>
          <a:fontRef idx="minor">
            <a:schemeClr val="lt1"/>
          </a:fontRef>
        </p:style>
        <p:txBody>
          <a:bodyPr lIns="47704" tIns="23852" rIns="47704" bIns="23852" rtlCol="0" anchor="ctr"/>
          <a:lstStyle/>
          <a:p>
            <a:pPr algn="ctr"/>
            <a:endParaRPr lang="en-US" sz="3400" dirty="0"/>
          </a:p>
        </p:txBody>
      </p:sp>
      <p:sp>
        <p:nvSpPr>
          <p:cNvPr id="32" name="TextBox 31"/>
          <p:cNvSpPr txBox="1"/>
          <p:nvPr/>
        </p:nvSpPr>
        <p:spPr>
          <a:xfrm>
            <a:off x="21272913" y="3329539"/>
            <a:ext cx="1142174" cy="909944"/>
          </a:xfrm>
          <a:prstGeom prst="rect">
            <a:avLst/>
          </a:prstGeom>
          <a:noFill/>
        </p:spPr>
        <p:txBody>
          <a:bodyPr wrap="none" lIns="47704" tIns="23852" rIns="47704" bIns="23852" rtlCol="0">
            <a:spAutoFit/>
          </a:bodyPr>
          <a:lstStyle/>
          <a:p>
            <a:r>
              <a:rPr lang="en-US" sz="2800" dirty="0">
                <a:solidFill>
                  <a:schemeClr val="bg1"/>
                </a:solidFill>
              </a:rPr>
              <a:t>Results</a:t>
            </a:r>
          </a:p>
          <a:p>
            <a:endParaRPr lang="en-US" sz="2800" dirty="0">
              <a:solidFill>
                <a:schemeClr val="bg1"/>
              </a:solidFill>
            </a:endParaRPr>
          </a:p>
        </p:txBody>
      </p:sp>
      <p:graphicFrame>
        <p:nvGraphicFramePr>
          <p:cNvPr id="67" name="Chart 66"/>
          <p:cNvGraphicFramePr/>
          <p:nvPr>
            <p:extLst>
              <p:ext uri="{D42A27DB-BD31-4B8C-83A1-F6EECF244321}">
                <p14:modId xmlns:p14="http://schemas.microsoft.com/office/powerpoint/2010/main" val="1225115955"/>
              </p:ext>
            </p:extLst>
          </p:nvPr>
        </p:nvGraphicFramePr>
        <p:xfrm>
          <a:off x="8374194" y="3912485"/>
          <a:ext cx="2933060" cy="2066275"/>
        </p:xfrm>
        <a:graphic>
          <a:graphicData uri="http://schemas.openxmlformats.org/drawingml/2006/chart">
            <c:chart xmlns:c="http://schemas.openxmlformats.org/drawingml/2006/chart" xmlns:r="http://schemas.openxmlformats.org/officeDocument/2006/relationships" r:id="rId2"/>
          </a:graphicData>
        </a:graphic>
      </p:graphicFrame>
      <p:sp>
        <p:nvSpPr>
          <p:cNvPr id="311" name="Rectangle 310"/>
          <p:cNvSpPr/>
          <p:nvPr/>
        </p:nvSpPr>
        <p:spPr>
          <a:xfrm>
            <a:off x="16194436" y="9926093"/>
            <a:ext cx="10894261" cy="406400"/>
          </a:xfrm>
          <a:prstGeom prst="rect">
            <a:avLst/>
          </a:prstGeom>
          <a:solidFill>
            <a:srgbClr val="264162"/>
          </a:solidFill>
          <a:effectLst/>
        </p:spPr>
        <p:style>
          <a:lnRef idx="1">
            <a:schemeClr val="accent1"/>
          </a:lnRef>
          <a:fillRef idx="3">
            <a:schemeClr val="accent1"/>
          </a:fillRef>
          <a:effectRef idx="2">
            <a:schemeClr val="accent1"/>
          </a:effectRef>
          <a:fontRef idx="minor">
            <a:schemeClr val="lt1"/>
          </a:fontRef>
        </p:style>
        <p:txBody>
          <a:bodyPr lIns="47704" tIns="23852" rIns="47704" bIns="23852" rtlCol="0" anchor="ctr"/>
          <a:lstStyle/>
          <a:p>
            <a:pPr algn="ctr"/>
            <a:endParaRPr lang="en-US" sz="3400" dirty="0"/>
          </a:p>
        </p:txBody>
      </p:sp>
      <p:sp>
        <p:nvSpPr>
          <p:cNvPr id="312" name="TextBox 311"/>
          <p:cNvSpPr txBox="1"/>
          <p:nvPr/>
        </p:nvSpPr>
        <p:spPr>
          <a:xfrm>
            <a:off x="21844001" y="14210803"/>
            <a:ext cx="5244696" cy="1987162"/>
          </a:xfrm>
          <a:prstGeom prst="rect">
            <a:avLst/>
          </a:prstGeom>
          <a:noFill/>
        </p:spPr>
        <p:txBody>
          <a:bodyPr wrap="square" lIns="47704" tIns="23852" rIns="47704" bIns="23852" rtlCol="0">
            <a:spAutoFit/>
          </a:bodyPr>
          <a:lstStyle/>
          <a:p>
            <a:r>
              <a:rPr lang="en-US" sz="1800" dirty="0"/>
              <a:t>T</a:t>
            </a:r>
            <a:r>
              <a:rPr lang="en-US" sz="1800" dirty="0" smtClean="0"/>
              <a:t>hanks </a:t>
            </a:r>
            <a:r>
              <a:rPr lang="en-US" sz="1800" dirty="0"/>
              <a:t>to Dr. H. Benjamin </a:t>
            </a:r>
            <a:r>
              <a:rPr lang="en-US" sz="1800" dirty="0" smtClean="0"/>
              <a:t>Larman </a:t>
            </a:r>
            <a:r>
              <a:rPr lang="en-US" sz="1800" dirty="0"/>
              <a:t>for his mentorship, advice, and support.  Also, thanks to Dr. </a:t>
            </a:r>
            <a:r>
              <a:rPr lang="en-US" sz="1800" dirty="0" err="1"/>
              <a:t>Rajni</a:t>
            </a:r>
            <a:r>
              <a:rPr lang="en-US" sz="1800" dirty="0"/>
              <a:t> Sharma for preparing the tissue </a:t>
            </a:r>
            <a:r>
              <a:rPr lang="en-US" sz="1800" dirty="0" smtClean="0"/>
              <a:t>slides.  </a:t>
            </a:r>
            <a:r>
              <a:rPr lang="en-US" sz="1800" dirty="0"/>
              <a:t>Thanks to Joel </a:t>
            </a:r>
            <a:r>
              <a:rPr lang="en-US" sz="1800" dirty="0" err="1"/>
              <a:t>Credle</a:t>
            </a:r>
            <a:r>
              <a:rPr lang="en-US" sz="1800" dirty="0"/>
              <a:t> for his input.  Lastly, thanks to </a:t>
            </a:r>
            <a:r>
              <a:rPr lang="en-US" sz="1800" dirty="0" smtClean="0"/>
              <a:t>the Johns Hopkins Pathology Department </a:t>
            </a:r>
            <a:r>
              <a:rPr lang="en-US" sz="1800" dirty="0"/>
              <a:t>for </a:t>
            </a:r>
            <a:r>
              <a:rPr lang="en-US" sz="1800" dirty="0" smtClean="0"/>
              <a:t>funding</a:t>
            </a:r>
            <a:r>
              <a:rPr lang="en-US" sz="1800" dirty="0"/>
              <a:t>. </a:t>
            </a:r>
          </a:p>
          <a:p>
            <a:endParaRPr lang="en-US" sz="1800" dirty="0"/>
          </a:p>
          <a:p>
            <a:endParaRPr lang="en-US" sz="1800" dirty="0"/>
          </a:p>
        </p:txBody>
      </p:sp>
      <p:sp>
        <p:nvSpPr>
          <p:cNvPr id="313" name="Text Placeholder 20"/>
          <p:cNvSpPr>
            <a:spLocks noGrp="1"/>
          </p:cNvSpPr>
          <p:nvPr/>
        </p:nvSpPr>
        <p:spPr>
          <a:xfrm>
            <a:off x="16213651" y="10332493"/>
            <a:ext cx="10844746" cy="4760425"/>
          </a:xfrm>
          <a:prstGeom prst="rect">
            <a:avLst/>
          </a:prstGeom>
        </p:spPr>
        <p:txBody>
          <a:bodyPr wrap="square" lIns="68145" tIns="68145" rIns="68145" bIns="68145">
            <a:spAutoFit/>
          </a:bodyPr>
          <a:lstStyle>
            <a:lvl1pPr marL="0" indent="0" algn="l" defTabSz="2507943" rtl="0" eaLnBrk="1" latinLnBrk="0" hangingPunct="1">
              <a:spcBef>
                <a:spcPct val="20000"/>
              </a:spcBef>
              <a:buFont typeface="Arial" pitchFamily="34" charset="0"/>
              <a:buNone/>
              <a:defRPr sz="1400" kern="1200">
                <a:solidFill>
                  <a:schemeClr val="tx1"/>
                </a:solidFill>
                <a:latin typeface="Trebuchet MS" pitchFamily="34" charset="0"/>
                <a:ea typeface="+mn-ea"/>
                <a:cs typeface="+mn-cs"/>
              </a:defRPr>
            </a:lvl1pPr>
            <a:lvl2pPr marL="849043" indent="-326555" algn="l" defTabSz="2507943" rtl="0" eaLnBrk="1" latinLnBrk="0" hangingPunct="1">
              <a:spcBef>
                <a:spcPct val="20000"/>
              </a:spcBef>
              <a:buFont typeface="Arial" pitchFamily="34" charset="0"/>
              <a:buChar char="–"/>
              <a:defRPr sz="1400" kern="1200">
                <a:solidFill>
                  <a:schemeClr val="tx1"/>
                </a:solidFill>
                <a:latin typeface="Trebuchet MS" pitchFamily="34" charset="0"/>
                <a:ea typeface="+mn-ea"/>
                <a:cs typeface="+mn-cs"/>
              </a:defRPr>
            </a:lvl2pPr>
            <a:lvl3pPr marL="1175598" indent="-326555" algn="l" defTabSz="2507943" rtl="0" eaLnBrk="1" latinLnBrk="0" hangingPunct="1">
              <a:spcBef>
                <a:spcPct val="20000"/>
              </a:spcBef>
              <a:buFont typeface="Arial" pitchFamily="34" charset="0"/>
              <a:buChar char="•"/>
              <a:defRPr sz="1400" kern="1200">
                <a:solidFill>
                  <a:schemeClr val="tx1"/>
                </a:solidFill>
                <a:latin typeface="Trebuchet MS" pitchFamily="34" charset="0"/>
                <a:ea typeface="+mn-ea"/>
                <a:cs typeface="+mn-cs"/>
              </a:defRPr>
            </a:lvl3pPr>
            <a:lvl4pPr marL="1534809" indent="-359211" algn="l" defTabSz="2507943" rtl="0" eaLnBrk="1" latinLnBrk="0" hangingPunct="1">
              <a:spcBef>
                <a:spcPct val="20000"/>
              </a:spcBef>
              <a:buFont typeface="Arial" pitchFamily="34" charset="0"/>
              <a:buChar char="–"/>
              <a:defRPr sz="1400" kern="1200">
                <a:solidFill>
                  <a:schemeClr val="tx1"/>
                </a:solidFill>
                <a:latin typeface="Trebuchet MS" pitchFamily="34" charset="0"/>
                <a:ea typeface="+mn-ea"/>
                <a:cs typeface="+mn-cs"/>
              </a:defRPr>
            </a:lvl4pPr>
            <a:lvl5pPr marL="1796053" indent="-261244" algn="l" defTabSz="2507943" rtl="0" eaLnBrk="1" latinLnBrk="0" hangingPunct="1">
              <a:spcBef>
                <a:spcPct val="20000"/>
              </a:spcBef>
              <a:buFont typeface="Arial" pitchFamily="34" charset="0"/>
              <a:buChar char="»"/>
              <a:defRPr sz="1400" kern="1200">
                <a:solidFill>
                  <a:schemeClr val="tx1"/>
                </a:solidFill>
                <a:latin typeface="Trebuchet MS" pitchFamily="34" charset="0"/>
                <a:ea typeface="+mn-ea"/>
                <a:cs typeface="+mn-cs"/>
              </a:defRPr>
            </a:lvl5pPr>
            <a:lvl6pPr marL="6896844"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6pPr>
            <a:lvl7pPr marL="8150815"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7pPr>
            <a:lvl8pPr marL="9404787"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8pPr>
            <a:lvl9pPr marL="10658758"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9pPr>
          </a:lstStyle>
          <a:p>
            <a:pPr marL="342900" indent="-342900" algn="just">
              <a:buAutoNum type="arabicParenR"/>
            </a:pPr>
            <a:r>
              <a:rPr lang="en-US" sz="2000" dirty="0"/>
              <a:t>Fixed HEK293T cells </a:t>
            </a:r>
            <a:r>
              <a:rPr lang="en-US" sz="2000" dirty="0" smtClean="0"/>
              <a:t>in lane </a:t>
            </a:r>
            <a:r>
              <a:rPr lang="en-US" sz="2000" dirty="0"/>
              <a:t>1 </a:t>
            </a:r>
            <a:r>
              <a:rPr lang="en-US" sz="2000" dirty="0" smtClean="0"/>
              <a:t>(matched probes) showed </a:t>
            </a:r>
            <a:r>
              <a:rPr lang="en-US" sz="2000" dirty="0"/>
              <a:t>evidence of </a:t>
            </a:r>
            <a:r>
              <a:rPr lang="en-US" sz="2000" dirty="0" smtClean="0"/>
              <a:t>ligation and </a:t>
            </a:r>
            <a:r>
              <a:rPr lang="en-US" sz="2000" dirty="0"/>
              <a:t>amplification by PCR.  However, lane </a:t>
            </a:r>
            <a:r>
              <a:rPr lang="en-US" sz="2000" dirty="0" smtClean="0"/>
              <a:t>2 (also </a:t>
            </a:r>
            <a:r>
              <a:rPr lang="en-US" sz="2000" dirty="0"/>
              <a:t>with matched </a:t>
            </a:r>
            <a:r>
              <a:rPr lang="en-US" sz="2000" dirty="0" smtClean="0"/>
              <a:t>probes) </a:t>
            </a:r>
            <a:r>
              <a:rPr lang="en-US" sz="2000" dirty="0"/>
              <a:t>was unsuccessful in ligation and amplification.  This could be due to the probes not being accessible to the cell after fixation and permeabilization.  For lane 3, 4, and 5, which are negative controls, no signal </a:t>
            </a:r>
            <a:r>
              <a:rPr lang="en-US" sz="2000" dirty="0" smtClean="0"/>
              <a:t>were detected</a:t>
            </a:r>
            <a:r>
              <a:rPr lang="en-US" sz="2000" dirty="0"/>
              <a:t>.  </a:t>
            </a:r>
          </a:p>
          <a:p>
            <a:pPr marL="342900" indent="-342900" algn="just">
              <a:buAutoNum type="arabicParenR"/>
            </a:pPr>
            <a:endParaRPr lang="en-US" sz="1100" dirty="0"/>
          </a:p>
          <a:p>
            <a:pPr marL="342900" indent="-342900" algn="just">
              <a:buAutoNum type="arabicParenR"/>
            </a:pPr>
            <a:r>
              <a:rPr lang="en-US" sz="2000" dirty="0"/>
              <a:t>In FFPE Human muscle tissue slides, both lane 1 and lane 2 showed positive bands.  In these cases, the matched probes successfully ligated and were amplified.  In addition, lane 3 and lane 4, which </a:t>
            </a:r>
            <a:r>
              <a:rPr lang="en-US" sz="2000" dirty="0" smtClean="0"/>
              <a:t>used mismatched probe sets, </a:t>
            </a:r>
            <a:r>
              <a:rPr lang="en-US" sz="2000" dirty="0"/>
              <a:t>did not show any </a:t>
            </a:r>
            <a:r>
              <a:rPr lang="en-US" sz="2000" dirty="0" smtClean="0"/>
              <a:t>signal.  Ligation in-situ hybridization was successful on FFPE slides.  </a:t>
            </a:r>
            <a:endParaRPr lang="en-US" sz="2000" dirty="0"/>
          </a:p>
          <a:p>
            <a:endParaRPr lang="en-US" sz="2100" dirty="0">
              <a:latin typeface="+mn-lt"/>
            </a:endParaRPr>
          </a:p>
          <a:p>
            <a:endParaRPr lang="en-US" sz="2100" dirty="0">
              <a:latin typeface="+mn-lt"/>
            </a:endParaRPr>
          </a:p>
          <a:p>
            <a:endParaRPr lang="en-US" sz="2100" dirty="0">
              <a:latin typeface="+mn-lt"/>
            </a:endParaRPr>
          </a:p>
          <a:p>
            <a:endParaRPr lang="en-US" kern="1200" dirty="0">
              <a:latin typeface="+mn-lt"/>
            </a:endParaRPr>
          </a:p>
        </p:txBody>
      </p:sp>
      <p:sp>
        <p:nvSpPr>
          <p:cNvPr id="334" name="TextBox 333"/>
          <p:cNvSpPr txBox="1"/>
          <p:nvPr/>
        </p:nvSpPr>
        <p:spPr>
          <a:xfrm>
            <a:off x="16194437" y="6646083"/>
            <a:ext cx="5432777" cy="3895377"/>
          </a:xfrm>
          <a:prstGeom prst="rect">
            <a:avLst/>
          </a:prstGeom>
          <a:noFill/>
        </p:spPr>
        <p:txBody>
          <a:bodyPr wrap="square" lIns="47704" tIns="23852" rIns="47704" bIns="23852" rtlCol="0">
            <a:spAutoFit/>
          </a:bodyPr>
          <a:lstStyle/>
          <a:p>
            <a:r>
              <a:rPr lang="en-US" sz="2100" b="1" dirty="0">
                <a:solidFill>
                  <a:srgbClr val="000000"/>
                </a:solidFill>
              </a:rPr>
              <a:t>Figure </a:t>
            </a:r>
            <a:r>
              <a:rPr lang="en-US" sz="2100" b="1" dirty="0" smtClean="0">
                <a:solidFill>
                  <a:srgbClr val="000000"/>
                </a:solidFill>
              </a:rPr>
              <a:t>1: Fixed HEK293T Cells (in duplicate) </a:t>
            </a:r>
            <a:endParaRPr lang="en-US" sz="2100" b="1" dirty="0">
              <a:solidFill>
                <a:srgbClr val="000000"/>
              </a:solidFill>
            </a:endParaRPr>
          </a:p>
          <a:p>
            <a:pPr marL="522488" lvl="1" indent="0">
              <a:buNone/>
            </a:pPr>
            <a:r>
              <a:rPr lang="en-US" sz="2300" dirty="0"/>
              <a:t>1: GAPDH_1_A + GAPDH_1_B</a:t>
            </a:r>
          </a:p>
          <a:p>
            <a:pPr marL="522488" lvl="1" indent="0">
              <a:buNone/>
            </a:pPr>
            <a:r>
              <a:rPr lang="en-US" sz="2300" dirty="0"/>
              <a:t>2: GAPDH_2_A + GAPDH_2_B</a:t>
            </a:r>
          </a:p>
          <a:p>
            <a:pPr marL="522488" lvl="1" indent="0">
              <a:buNone/>
            </a:pPr>
            <a:r>
              <a:rPr lang="en-US" sz="2300" dirty="0"/>
              <a:t>3: GAPDH_1_A + GAPDH_2_B (mismatch)</a:t>
            </a:r>
          </a:p>
          <a:p>
            <a:pPr marL="522488" lvl="1" indent="0">
              <a:buNone/>
            </a:pPr>
            <a:r>
              <a:rPr lang="en-US" sz="2300" dirty="0"/>
              <a:t>4: GAPDH_2_A + GAPDH_1_B (mismatch)</a:t>
            </a:r>
          </a:p>
          <a:p>
            <a:pPr marL="522488" lvl="1" indent="0">
              <a:buNone/>
            </a:pPr>
            <a:r>
              <a:rPr lang="en-US" sz="2300" dirty="0"/>
              <a:t>5: GAPDH_1_A + GAPDH_1_B (no cells) </a:t>
            </a:r>
          </a:p>
          <a:p>
            <a:endParaRPr lang="en-US" sz="1700" dirty="0"/>
          </a:p>
          <a:p>
            <a:endParaRPr lang="en-US" sz="1700" dirty="0"/>
          </a:p>
          <a:p>
            <a:endParaRPr lang="en-US" sz="1700" dirty="0"/>
          </a:p>
          <a:p>
            <a:endParaRPr lang="en-US" sz="1700" dirty="0"/>
          </a:p>
        </p:txBody>
      </p:sp>
      <p:sp>
        <p:nvSpPr>
          <p:cNvPr id="348" name="TextBox 347"/>
          <p:cNvSpPr txBox="1"/>
          <p:nvPr/>
        </p:nvSpPr>
        <p:spPr>
          <a:xfrm>
            <a:off x="21844000" y="7005542"/>
            <a:ext cx="4597400" cy="3279824"/>
          </a:xfrm>
          <a:prstGeom prst="rect">
            <a:avLst/>
          </a:prstGeom>
          <a:noFill/>
        </p:spPr>
        <p:txBody>
          <a:bodyPr wrap="square" lIns="47704" tIns="23852" rIns="47704" bIns="23852" rtlCol="0">
            <a:spAutoFit/>
          </a:bodyPr>
          <a:lstStyle/>
          <a:p>
            <a:r>
              <a:rPr lang="en-US" sz="2100" b="1" dirty="0"/>
              <a:t>Figure </a:t>
            </a:r>
            <a:r>
              <a:rPr lang="en-US" sz="2100" b="1" dirty="0" smtClean="0"/>
              <a:t>2: FFPE Human Muscle Tissue </a:t>
            </a:r>
            <a:endParaRPr lang="en-US" sz="2100" b="1" dirty="0"/>
          </a:p>
          <a:p>
            <a:pPr marL="522488" lvl="1" indent="0">
              <a:buNone/>
            </a:pPr>
            <a:r>
              <a:rPr lang="en-US" sz="2300" dirty="0"/>
              <a:t>1: GAPDH_1_A + GAPDH_1_B</a:t>
            </a:r>
          </a:p>
          <a:p>
            <a:pPr marL="522488" lvl="1" indent="0">
              <a:buNone/>
            </a:pPr>
            <a:r>
              <a:rPr lang="en-US" sz="2300" dirty="0"/>
              <a:t>2: GAPDH_2_A + GAPDH_2_B</a:t>
            </a:r>
          </a:p>
          <a:p>
            <a:pPr marL="522488" lvl="1" indent="0">
              <a:buNone/>
            </a:pPr>
            <a:r>
              <a:rPr lang="en-US" sz="2300" dirty="0"/>
              <a:t>3: GAPDH_1_A + GAPDH_2_B (mismatch)</a:t>
            </a:r>
          </a:p>
          <a:p>
            <a:pPr marL="522488" lvl="1" indent="0">
              <a:buNone/>
            </a:pPr>
            <a:r>
              <a:rPr lang="en-US" sz="2300" dirty="0"/>
              <a:t>4: GAPDH_2_A + GAPDH_1_B (mismatch) </a:t>
            </a:r>
          </a:p>
          <a:p>
            <a:endParaRPr lang="en-US" sz="1700" dirty="0"/>
          </a:p>
          <a:p>
            <a:endParaRPr lang="en-US" sz="1700" dirty="0"/>
          </a:p>
          <a:p>
            <a:endParaRPr lang="en-US" sz="1700" dirty="0"/>
          </a:p>
        </p:txBody>
      </p:sp>
      <p:pic>
        <p:nvPicPr>
          <p:cNvPr id="329" name="Picture 2" descr="C:\Users\jlustek1\AppData\Local\Microsoft\Windows\Temporary Internet Files\Low\Content.IE5\L3245PTV\JHM_2C_R_H[1].jpg"/>
          <p:cNvPicPr>
            <a:picLocks noChangeAspect="1" noChangeArrowheads="1"/>
          </p:cNvPicPr>
          <p:nvPr/>
        </p:nvPicPr>
        <p:blipFill>
          <a:blip r:embed="rId3">
            <a:clrChange>
              <a:clrFrom>
                <a:srgbClr val="243772"/>
              </a:clrFrom>
              <a:clrTo>
                <a:srgbClr val="243772">
                  <a:alpha val="0"/>
                </a:srgbClr>
              </a:clrTo>
            </a:clrChange>
            <a:extLst>
              <a:ext uri="{28A0092B-C50C-407E-A947-70E740481C1C}">
                <a14:useLocalDpi xmlns:a14="http://schemas.microsoft.com/office/drawing/2010/main" val="0"/>
              </a:ext>
            </a:extLst>
          </a:blip>
          <a:srcRect/>
          <a:stretch>
            <a:fillRect/>
          </a:stretch>
        </p:blipFill>
        <p:spPr bwMode="auto">
          <a:xfrm>
            <a:off x="-52749" y="466177"/>
            <a:ext cx="4984303" cy="193251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77456" y="13730629"/>
            <a:ext cx="7675890" cy="1569660"/>
          </a:xfrm>
          <a:prstGeom prst="rect">
            <a:avLst/>
          </a:prstGeom>
          <a:noFill/>
        </p:spPr>
        <p:txBody>
          <a:bodyPr wrap="square" rtlCol="0">
            <a:spAutoFit/>
          </a:bodyPr>
          <a:lstStyle/>
          <a:p>
            <a:pPr algn="just"/>
            <a:r>
              <a:rPr lang="en-US" sz="2400" dirty="0" smtClean="0"/>
              <a:t>Perform proof-of-principle experiments to assess “Ligation In-situ Hybridization” (LISH) for measurement of gene expression in (1) fixed suspension cells </a:t>
            </a:r>
            <a:r>
              <a:rPr lang="en-US" sz="2400" dirty="0"/>
              <a:t>and (2</a:t>
            </a:r>
            <a:r>
              <a:rPr lang="en-US" sz="2400" dirty="0" smtClean="0"/>
              <a:t>) FFPE </a:t>
            </a:r>
            <a:r>
              <a:rPr lang="en-US" sz="2400" dirty="0"/>
              <a:t>h</a:t>
            </a:r>
            <a:r>
              <a:rPr lang="en-US" sz="2400" dirty="0" smtClean="0"/>
              <a:t>uman muscle tissue. </a:t>
            </a:r>
            <a:endParaRPr lang="en-US" sz="2400" dirty="0"/>
          </a:p>
        </p:txBody>
      </p:sp>
      <p:sp>
        <p:nvSpPr>
          <p:cNvPr id="5" name="TextBox 4"/>
          <p:cNvSpPr txBox="1"/>
          <p:nvPr/>
        </p:nvSpPr>
        <p:spPr>
          <a:xfrm>
            <a:off x="8288918" y="3795251"/>
            <a:ext cx="7599560" cy="12726561"/>
          </a:xfrm>
          <a:prstGeom prst="rect">
            <a:avLst/>
          </a:prstGeom>
          <a:noFill/>
        </p:spPr>
        <p:txBody>
          <a:bodyPr wrap="square" rtlCol="0">
            <a:spAutoFit/>
          </a:bodyPr>
          <a:lstStyle/>
          <a:p>
            <a:pPr algn="just"/>
            <a:r>
              <a:rPr lang="en-US" sz="2400" dirty="0"/>
              <a:t>Probe:</a:t>
            </a:r>
          </a:p>
          <a:p>
            <a:pPr algn="just"/>
            <a:endParaRPr lang="en-US" sz="2400" dirty="0"/>
          </a:p>
          <a:p>
            <a:pPr algn="just"/>
            <a:endParaRPr lang="en-US" sz="1400" dirty="0" smtClean="0"/>
          </a:p>
          <a:p>
            <a:pPr algn="just"/>
            <a:endParaRPr lang="en-US" sz="1400" dirty="0"/>
          </a:p>
          <a:p>
            <a:pPr algn="just"/>
            <a:endParaRPr lang="en-US" sz="1400" dirty="0"/>
          </a:p>
          <a:p>
            <a:pPr algn="just"/>
            <a:endParaRPr lang="en-US" sz="2400" dirty="0"/>
          </a:p>
          <a:p>
            <a:pPr algn="just"/>
            <a:endParaRPr lang="en-US" sz="2400" dirty="0" smtClean="0"/>
          </a:p>
          <a:p>
            <a:pPr algn="just"/>
            <a:r>
              <a:rPr lang="en-US" sz="2400" dirty="0" smtClean="0"/>
              <a:t>T4 </a:t>
            </a:r>
            <a:r>
              <a:rPr lang="en-US" sz="2400" dirty="0"/>
              <a:t>Rnl2 Ligase: Ligates 3’ RNA to 5’DNA </a:t>
            </a:r>
          </a:p>
          <a:p>
            <a:pPr algn="just"/>
            <a:r>
              <a:rPr lang="en-US" sz="2400" dirty="0" smtClean="0"/>
              <a:t>Model</a:t>
            </a:r>
            <a:r>
              <a:rPr lang="en-US" sz="2400" dirty="0"/>
              <a:t>: </a:t>
            </a:r>
            <a:r>
              <a:rPr lang="en-US" sz="2400" dirty="0" smtClean="0"/>
              <a:t>(1) HEK </a:t>
            </a:r>
            <a:r>
              <a:rPr lang="en-US" sz="2400" dirty="0"/>
              <a:t>293T cells </a:t>
            </a:r>
            <a:r>
              <a:rPr lang="en-US" sz="2400" dirty="0" smtClean="0"/>
              <a:t>and (2) </a:t>
            </a:r>
            <a:r>
              <a:rPr lang="en-US" sz="2400" dirty="0"/>
              <a:t>FFPE Human Muscle Tissue 4 </a:t>
            </a:r>
            <a:r>
              <a:rPr lang="en-US" sz="2400" dirty="0" err="1" smtClean="0"/>
              <a:t>μm</a:t>
            </a:r>
            <a:r>
              <a:rPr lang="en-US" sz="2400" dirty="0" smtClean="0"/>
              <a:t> section</a:t>
            </a:r>
            <a:r>
              <a:rPr lang="en-US" sz="2400" dirty="0"/>
              <a:t>, acquired from Surgical Pathology Laboratory, Johns Hopkins Hospital</a:t>
            </a:r>
          </a:p>
          <a:p>
            <a:pPr algn="just"/>
            <a:endParaRPr lang="en-US" sz="1100" dirty="0"/>
          </a:p>
          <a:p>
            <a:pPr algn="just"/>
            <a:r>
              <a:rPr lang="en-US" sz="2400" dirty="0"/>
              <a:t>1) Fixed Cells</a:t>
            </a:r>
          </a:p>
          <a:p>
            <a:pPr algn="just"/>
            <a:r>
              <a:rPr lang="en-US" sz="2400" dirty="0"/>
              <a:t>Template was fixed and </a:t>
            </a:r>
            <a:r>
              <a:rPr lang="en-US" sz="2400" dirty="0" err="1"/>
              <a:t>permeabilized</a:t>
            </a:r>
            <a:r>
              <a:rPr lang="en-US" sz="2400" dirty="0"/>
              <a:t> human 293T cells in suspension. Probes were ligated with 1 U Rnl2 in 20 </a:t>
            </a:r>
            <a:r>
              <a:rPr lang="en-US" sz="2400" dirty="0" err="1"/>
              <a:t>μl</a:t>
            </a:r>
            <a:r>
              <a:rPr lang="en-US" sz="2400" dirty="0"/>
              <a:t> </a:t>
            </a:r>
            <a:r>
              <a:rPr lang="en-US" sz="2400" dirty="0"/>
              <a:t>for 30 min at 37C.  After ligation, cells were used directly in the PCR reaction.  The experiment was run in duplicate.  </a:t>
            </a:r>
            <a:r>
              <a:rPr lang="en-US" sz="2400" dirty="0" smtClean="0"/>
              <a:t>Product was amplified by PCR and analyzed by gel </a:t>
            </a:r>
            <a:r>
              <a:rPr lang="en-US" sz="2400" dirty="0" smtClean="0"/>
              <a:t>electrophoresis. </a:t>
            </a:r>
            <a:endParaRPr lang="en-US" sz="2400" dirty="0"/>
          </a:p>
          <a:p>
            <a:endParaRPr lang="en-US" sz="2400" dirty="0" smtClean="0"/>
          </a:p>
          <a:p>
            <a:endParaRPr lang="en-US" sz="2400" dirty="0" smtClean="0"/>
          </a:p>
          <a:p>
            <a:endParaRPr lang="en-US" sz="2400" dirty="0"/>
          </a:p>
          <a:p>
            <a:endParaRPr lang="en-US" sz="2400" dirty="0" smtClean="0"/>
          </a:p>
          <a:p>
            <a:endParaRPr lang="en-US" sz="3200" dirty="0" smtClean="0"/>
          </a:p>
          <a:p>
            <a:pPr algn="just"/>
            <a:endParaRPr lang="en-US" sz="2400" dirty="0"/>
          </a:p>
          <a:p>
            <a:pPr algn="just"/>
            <a:r>
              <a:rPr lang="en-US" sz="2400" dirty="0"/>
              <a:t>2) FFPE Human muscle tissue </a:t>
            </a:r>
          </a:p>
          <a:p>
            <a:pPr algn="just"/>
            <a:r>
              <a:rPr lang="en-US" sz="2400" dirty="0"/>
              <a:t>Template was 4 </a:t>
            </a:r>
            <a:r>
              <a:rPr lang="en-US" sz="2400" dirty="0" err="1" smtClean="0"/>
              <a:t>μm</a:t>
            </a:r>
            <a:r>
              <a:rPr lang="en-US" sz="2400" dirty="0" smtClean="0"/>
              <a:t> section </a:t>
            </a:r>
            <a:r>
              <a:rPr lang="en-US" sz="2400" dirty="0"/>
              <a:t>from </a:t>
            </a:r>
            <a:r>
              <a:rPr lang="en-US" sz="2400" dirty="0" smtClean="0"/>
              <a:t>FFPE human </a:t>
            </a:r>
            <a:r>
              <a:rPr lang="en-US" sz="2400" dirty="0"/>
              <a:t>muscle tissue.  </a:t>
            </a:r>
            <a:r>
              <a:rPr lang="en-US" sz="2400" dirty="0" err="1"/>
              <a:t>RNAscope</a:t>
            </a:r>
            <a:r>
              <a:rPr lang="en-US" sz="2400" dirty="0"/>
              <a:t> hybridization condition was employed.  Tissues were washed once in 1x ligase buffer at 37C for 30 min.  Probes were ligated with 2.5 U Rnl2 in 50 </a:t>
            </a:r>
            <a:r>
              <a:rPr lang="en-US" sz="2400" dirty="0" err="1"/>
              <a:t>μl</a:t>
            </a:r>
            <a:r>
              <a:rPr lang="en-US" sz="2400" dirty="0"/>
              <a:t> </a:t>
            </a:r>
            <a:r>
              <a:rPr lang="en-US" sz="2400" dirty="0"/>
              <a:t>for 30 min.  Ligation product was released into solution by treatment with 1 </a:t>
            </a:r>
            <a:r>
              <a:rPr lang="en-US" sz="2400" dirty="0" err="1"/>
              <a:t>ul</a:t>
            </a:r>
            <a:r>
              <a:rPr lang="en-US" sz="2400" dirty="0"/>
              <a:t> </a:t>
            </a:r>
            <a:r>
              <a:rPr lang="en-US" sz="2400" dirty="0" err="1"/>
              <a:t>RNAseH</a:t>
            </a:r>
            <a:r>
              <a:rPr lang="en-US" sz="2400" dirty="0"/>
              <a:t> in 25 </a:t>
            </a:r>
            <a:r>
              <a:rPr lang="en-US" sz="2400" dirty="0" err="1"/>
              <a:t>μl</a:t>
            </a:r>
            <a:r>
              <a:rPr lang="en-US" sz="2400" dirty="0"/>
              <a:t> </a:t>
            </a:r>
            <a:r>
              <a:rPr lang="en-US" sz="2400" dirty="0"/>
              <a:t>RT buffer for 30 min. Product was amplified by PCR and analyzed by gel </a:t>
            </a:r>
            <a:r>
              <a:rPr lang="en-US" sz="2400" dirty="0" smtClean="0"/>
              <a:t>electrophoresis. </a:t>
            </a:r>
            <a:endParaRPr lang="en-US" sz="2400" dirty="0"/>
          </a:p>
          <a:p>
            <a:endParaRPr lang="en-US" sz="2400" dirty="0"/>
          </a:p>
          <a:p>
            <a:endParaRPr lang="en-US" sz="2400" dirty="0"/>
          </a:p>
        </p:txBody>
      </p:sp>
      <p:pic>
        <p:nvPicPr>
          <p:cNvPr id="35" name="FullSizeRender.jpg"/>
          <p:cNvPicPr/>
          <p:nvPr/>
        </p:nvPicPr>
        <p:blipFill>
          <a:blip r:embed="rId4">
            <a:extLst/>
          </a:blip>
          <a:srcRect l="22189" r="19132"/>
          <a:stretch>
            <a:fillRect/>
          </a:stretch>
        </p:blipFill>
        <p:spPr>
          <a:xfrm rot="16200000">
            <a:off x="11048518" y="9059466"/>
            <a:ext cx="1978761" cy="4496342"/>
          </a:xfrm>
          <a:prstGeom prst="rect">
            <a:avLst/>
          </a:prstGeom>
          <a:ln w="12700">
            <a:miter lim="400000"/>
          </a:ln>
        </p:spPr>
      </p:pic>
      <p:pic>
        <p:nvPicPr>
          <p:cNvPr id="39" name="Picture 38"/>
          <p:cNvPicPr/>
          <p:nvPr/>
        </p:nvPicPr>
        <p:blipFill>
          <a:blip r:embed="rId5">
            <a:extLst>
              <a:ext uri="{28A0092B-C50C-407E-A947-70E740481C1C}">
                <a14:useLocalDpi xmlns:a14="http://schemas.microsoft.com/office/drawing/2010/main" val="0"/>
              </a:ext>
            </a:extLst>
          </a:blip>
          <a:srcRect/>
          <a:stretch>
            <a:fillRect/>
          </a:stretch>
        </p:blipFill>
        <p:spPr bwMode="auto">
          <a:xfrm>
            <a:off x="22326801" y="3882616"/>
            <a:ext cx="3381825" cy="3164344"/>
          </a:xfrm>
          <a:prstGeom prst="rect">
            <a:avLst/>
          </a:prstGeom>
          <a:noFill/>
          <a:ln>
            <a:noFill/>
          </a:ln>
        </p:spPr>
      </p:pic>
      <p:sp>
        <p:nvSpPr>
          <p:cNvPr id="41" name="Rectangle 40"/>
          <p:cNvSpPr/>
          <p:nvPr/>
        </p:nvSpPr>
        <p:spPr>
          <a:xfrm>
            <a:off x="16179317" y="13727423"/>
            <a:ext cx="5447897" cy="418695"/>
          </a:xfrm>
          <a:prstGeom prst="rect">
            <a:avLst/>
          </a:prstGeom>
          <a:solidFill>
            <a:srgbClr val="264162"/>
          </a:solidFill>
          <a:effectLst/>
        </p:spPr>
        <p:style>
          <a:lnRef idx="1">
            <a:schemeClr val="accent1"/>
          </a:lnRef>
          <a:fillRef idx="3">
            <a:schemeClr val="accent1"/>
          </a:fillRef>
          <a:effectRef idx="2">
            <a:schemeClr val="accent1"/>
          </a:effectRef>
          <a:fontRef idx="minor">
            <a:schemeClr val="lt1"/>
          </a:fontRef>
        </p:style>
        <p:txBody>
          <a:bodyPr lIns="47704" tIns="23852" rIns="47704" bIns="23852" rtlCol="0" anchor="ctr"/>
          <a:lstStyle/>
          <a:p>
            <a:pPr algn="ctr"/>
            <a:endParaRPr lang="en-US" sz="3400" dirty="0"/>
          </a:p>
        </p:txBody>
      </p:sp>
      <p:sp>
        <p:nvSpPr>
          <p:cNvPr id="42" name="Text Placeholder 181"/>
          <p:cNvSpPr txBox="1">
            <a:spLocks/>
          </p:cNvSpPr>
          <p:nvPr/>
        </p:nvSpPr>
        <p:spPr>
          <a:xfrm>
            <a:off x="16179317" y="14197724"/>
            <a:ext cx="5447897" cy="2332102"/>
          </a:xfrm>
          <a:prstGeom prst="rect">
            <a:avLst/>
          </a:prstGeom>
        </p:spPr>
        <p:txBody>
          <a:bodyPr/>
          <a:lstStyle>
            <a:lvl1pPr marL="940448" indent="-940448" algn="l" defTabSz="1253930" rtl="0" eaLnBrk="1" latinLnBrk="0" hangingPunct="1">
              <a:spcBef>
                <a:spcPct val="20000"/>
              </a:spcBef>
              <a:buFont typeface="Arial"/>
              <a:buChar char="•"/>
              <a:defRPr sz="8800" kern="1200">
                <a:solidFill>
                  <a:schemeClr val="tx1"/>
                </a:solidFill>
                <a:latin typeface="+mn-lt"/>
                <a:ea typeface="+mn-ea"/>
                <a:cs typeface="+mn-cs"/>
              </a:defRPr>
            </a:lvl1pPr>
            <a:lvl2pPr marL="2037636" indent="-783706" algn="l" defTabSz="1253930" rtl="0" eaLnBrk="1" latinLnBrk="0" hangingPunct="1">
              <a:spcBef>
                <a:spcPct val="20000"/>
              </a:spcBef>
              <a:buFont typeface="Arial"/>
              <a:buChar char="–"/>
              <a:defRPr sz="7700" kern="1200">
                <a:solidFill>
                  <a:schemeClr val="tx1"/>
                </a:solidFill>
                <a:latin typeface="+mn-lt"/>
                <a:ea typeface="+mn-ea"/>
                <a:cs typeface="+mn-cs"/>
              </a:defRPr>
            </a:lvl2pPr>
            <a:lvl3pPr marL="3134825" indent="-626965" algn="l" defTabSz="1253930" rtl="0" eaLnBrk="1" latinLnBrk="0" hangingPunct="1">
              <a:spcBef>
                <a:spcPct val="20000"/>
              </a:spcBef>
              <a:buFont typeface="Arial"/>
              <a:buChar char="•"/>
              <a:defRPr sz="6600" kern="1200">
                <a:solidFill>
                  <a:schemeClr val="tx1"/>
                </a:solidFill>
                <a:latin typeface="+mn-lt"/>
                <a:ea typeface="+mn-ea"/>
                <a:cs typeface="+mn-cs"/>
              </a:defRPr>
            </a:lvl3pPr>
            <a:lvl4pPr marL="4388755" indent="-626965" algn="l" defTabSz="1253930" rtl="0" eaLnBrk="1" latinLnBrk="0" hangingPunct="1">
              <a:spcBef>
                <a:spcPct val="20000"/>
              </a:spcBef>
              <a:buFont typeface="Arial"/>
              <a:buChar char="–"/>
              <a:defRPr sz="5500" kern="1200">
                <a:solidFill>
                  <a:schemeClr val="tx1"/>
                </a:solidFill>
                <a:latin typeface="+mn-lt"/>
                <a:ea typeface="+mn-ea"/>
                <a:cs typeface="+mn-cs"/>
              </a:defRPr>
            </a:lvl4pPr>
            <a:lvl5pPr marL="5642685" indent="-626965" algn="l" defTabSz="1253930" rtl="0" eaLnBrk="1" latinLnBrk="0" hangingPunct="1">
              <a:spcBef>
                <a:spcPct val="20000"/>
              </a:spcBef>
              <a:buFont typeface="Arial"/>
              <a:buChar char="»"/>
              <a:defRPr sz="5500" kern="1200">
                <a:solidFill>
                  <a:schemeClr val="tx1"/>
                </a:solidFill>
                <a:latin typeface="+mn-lt"/>
                <a:ea typeface="+mn-ea"/>
                <a:cs typeface="+mn-cs"/>
              </a:defRPr>
            </a:lvl5pPr>
            <a:lvl6pPr marL="6896615" indent="-626965" algn="l" defTabSz="1253930" rtl="0" eaLnBrk="1" latinLnBrk="0" hangingPunct="1">
              <a:spcBef>
                <a:spcPct val="20000"/>
              </a:spcBef>
              <a:buFont typeface="Arial"/>
              <a:buChar char="•"/>
              <a:defRPr sz="5500" kern="1200">
                <a:solidFill>
                  <a:schemeClr val="tx1"/>
                </a:solidFill>
                <a:latin typeface="+mn-lt"/>
                <a:ea typeface="+mn-ea"/>
                <a:cs typeface="+mn-cs"/>
              </a:defRPr>
            </a:lvl6pPr>
            <a:lvl7pPr marL="8150545" indent="-626965" algn="l" defTabSz="1253930" rtl="0" eaLnBrk="1" latinLnBrk="0" hangingPunct="1">
              <a:spcBef>
                <a:spcPct val="20000"/>
              </a:spcBef>
              <a:buFont typeface="Arial"/>
              <a:buChar char="•"/>
              <a:defRPr sz="5500" kern="1200">
                <a:solidFill>
                  <a:schemeClr val="tx1"/>
                </a:solidFill>
                <a:latin typeface="+mn-lt"/>
                <a:ea typeface="+mn-ea"/>
                <a:cs typeface="+mn-cs"/>
              </a:defRPr>
            </a:lvl7pPr>
            <a:lvl8pPr marL="9404475" indent="-626965" algn="l" defTabSz="1253930" rtl="0" eaLnBrk="1" latinLnBrk="0" hangingPunct="1">
              <a:spcBef>
                <a:spcPct val="20000"/>
              </a:spcBef>
              <a:buFont typeface="Arial"/>
              <a:buChar char="•"/>
              <a:defRPr sz="5500" kern="1200">
                <a:solidFill>
                  <a:schemeClr val="tx1"/>
                </a:solidFill>
                <a:latin typeface="+mn-lt"/>
                <a:ea typeface="+mn-ea"/>
                <a:cs typeface="+mn-cs"/>
              </a:defRPr>
            </a:lvl8pPr>
            <a:lvl9pPr marL="10658405" indent="-626965" algn="l" defTabSz="1253930" rtl="0" eaLnBrk="1" latinLnBrk="0" hangingPunct="1">
              <a:spcBef>
                <a:spcPct val="20000"/>
              </a:spcBef>
              <a:buFont typeface="Arial"/>
              <a:buChar char="•"/>
              <a:defRPr sz="5500" kern="1200">
                <a:solidFill>
                  <a:schemeClr val="tx1"/>
                </a:solidFill>
                <a:latin typeface="+mn-lt"/>
                <a:ea typeface="+mn-ea"/>
                <a:cs typeface="+mn-cs"/>
              </a:defRPr>
            </a:lvl9pPr>
          </a:lstStyle>
          <a:p>
            <a:pPr marL="0" indent="0" algn="just">
              <a:buNone/>
            </a:pPr>
            <a:r>
              <a:rPr lang="en-US" sz="1800" dirty="0" smtClean="0"/>
              <a:t>Larman HB, Scott ER, </a:t>
            </a:r>
            <a:r>
              <a:rPr lang="en-US" sz="1800" dirty="0" err="1" smtClean="0"/>
              <a:t>Wogan</a:t>
            </a:r>
            <a:r>
              <a:rPr lang="en-US" sz="1800" dirty="0" smtClean="0"/>
              <a:t> M, Oliveira G, Torkamani A, et al. Sensitive, multiplex and direct quantification of RNA sequences using a modified RASL assay. Nucleic Acids Res. 2014 Aug;42(14):9146-57. PubMed PMID: 25063296; PubMed Central PMCID: PMC4132746.</a:t>
            </a:r>
            <a:endParaRPr lang="en-US" sz="1800" dirty="0"/>
          </a:p>
        </p:txBody>
      </p:sp>
      <p:sp>
        <p:nvSpPr>
          <p:cNvPr id="43" name="Rectangle 42"/>
          <p:cNvSpPr/>
          <p:nvPr/>
        </p:nvSpPr>
        <p:spPr>
          <a:xfrm>
            <a:off x="21844000" y="13721331"/>
            <a:ext cx="5214396" cy="424787"/>
          </a:xfrm>
          <a:prstGeom prst="rect">
            <a:avLst/>
          </a:prstGeom>
          <a:solidFill>
            <a:srgbClr val="264162"/>
          </a:solidFill>
          <a:effectLst/>
        </p:spPr>
        <p:style>
          <a:lnRef idx="1">
            <a:schemeClr val="accent1"/>
          </a:lnRef>
          <a:fillRef idx="3">
            <a:schemeClr val="accent1"/>
          </a:fillRef>
          <a:effectRef idx="2">
            <a:schemeClr val="accent1"/>
          </a:effectRef>
          <a:fontRef idx="minor">
            <a:schemeClr val="lt1"/>
          </a:fontRef>
        </p:style>
        <p:txBody>
          <a:bodyPr lIns="47704" tIns="23852" rIns="47704" bIns="23852" rtlCol="0" anchor="ctr"/>
          <a:lstStyle/>
          <a:p>
            <a:pPr algn="ctr"/>
            <a:endParaRPr lang="en-US" sz="3400" dirty="0"/>
          </a:p>
        </p:txBody>
      </p:sp>
      <p:pic>
        <p:nvPicPr>
          <p:cNvPr id="44" name="Picture 2" descr="C:\Users\jlustek1\AppData\Local\Microsoft\Windows\Temporary Internet Files\Low\Content.IE5\L3245PTV\JHM_2C_R_H[1].jpg"/>
          <p:cNvPicPr>
            <a:picLocks noChangeAspect="1" noChangeArrowheads="1"/>
          </p:cNvPicPr>
          <p:nvPr/>
        </p:nvPicPr>
        <p:blipFill>
          <a:blip r:embed="rId3">
            <a:clrChange>
              <a:clrFrom>
                <a:srgbClr val="243772"/>
              </a:clrFrom>
              <a:clrTo>
                <a:srgbClr val="243772">
                  <a:alpha val="0"/>
                </a:srgbClr>
              </a:clrTo>
            </a:clrChange>
            <a:extLst>
              <a:ext uri="{28A0092B-C50C-407E-A947-70E740481C1C}">
                <a14:useLocalDpi xmlns:a14="http://schemas.microsoft.com/office/drawing/2010/main" val="0"/>
              </a:ext>
            </a:extLst>
          </a:blip>
          <a:srcRect/>
          <a:stretch>
            <a:fillRect/>
          </a:stretch>
        </p:blipFill>
        <p:spPr bwMode="auto">
          <a:xfrm>
            <a:off x="22447745" y="466177"/>
            <a:ext cx="4984303" cy="1932511"/>
          </a:xfrm>
          <a:prstGeom prst="rect">
            <a:avLst/>
          </a:prstGeom>
          <a:noFill/>
          <a:extLst>
            <a:ext uri="{909E8E84-426E-40dd-AFC4-6F175D3DCCD1}">
              <a14:hiddenFill xmlns:a14="http://schemas.microsoft.com/office/drawing/2010/main">
                <a:solidFill>
                  <a:srgbClr val="FFFFFF"/>
                </a:solidFill>
              </a14:hiddenFill>
            </a:ext>
          </a:extLst>
        </p:spPr>
      </p:pic>
      <p:sp>
        <p:nvSpPr>
          <p:cNvPr id="45" name="TextBox 44"/>
          <p:cNvSpPr txBox="1"/>
          <p:nvPr/>
        </p:nvSpPr>
        <p:spPr>
          <a:xfrm>
            <a:off x="21056127" y="9877521"/>
            <a:ext cx="1689549" cy="909944"/>
          </a:xfrm>
          <a:prstGeom prst="rect">
            <a:avLst/>
          </a:prstGeom>
          <a:noFill/>
        </p:spPr>
        <p:txBody>
          <a:bodyPr wrap="none" lIns="47704" tIns="23852" rIns="47704" bIns="23852" rtlCol="0">
            <a:spAutoFit/>
          </a:bodyPr>
          <a:lstStyle/>
          <a:p>
            <a:pPr algn="ctr"/>
            <a:r>
              <a:rPr lang="en-US" sz="2800" dirty="0" smtClean="0">
                <a:solidFill>
                  <a:schemeClr val="bg1"/>
                </a:solidFill>
              </a:rPr>
              <a:t>Conclusion</a:t>
            </a:r>
            <a:endParaRPr lang="en-US" sz="2800" dirty="0">
              <a:solidFill>
                <a:schemeClr val="bg1"/>
              </a:solidFill>
            </a:endParaRPr>
          </a:p>
          <a:p>
            <a:endParaRPr lang="en-US" sz="2800" dirty="0">
              <a:solidFill>
                <a:schemeClr val="bg1"/>
              </a:solidFill>
            </a:endParaRPr>
          </a:p>
        </p:txBody>
      </p:sp>
      <p:sp>
        <p:nvSpPr>
          <p:cNvPr id="46" name="TextBox 45"/>
          <p:cNvSpPr txBox="1"/>
          <p:nvPr/>
        </p:nvSpPr>
        <p:spPr>
          <a:xfrm>
            <a:off x="18007717" y="13687837"/>
            <a:ext cx="1721634" cy="909944"/>
          </a:xfrm>
          <a:prstGeom prst="rect">
            <a:avLst/>
          </a:prstGeom>
          <a:noFill/>
        </p:spPr>
        <p:txBody>
          <a:bodyPr wrap="none" lIns="47704" tIns="23852" rIns="47704" bIns="23852" rtlCol="0">
            <a:spAutoFit/>
          </a:bodyPr>
          <a:lstStyle/>
          <a:p>
            <a:pPr algn="ctr"/>
            <a:r>
              <a:rPr lang="en-US" sz="2800" dirty="0" smtClean="0">
                <a:solidFill>
                  <a:schemeClr val="bg1"/>
                </a:solidFill>
              </a:rPr>
              <a:t>References</a:t>
            </a:r>
            <a:endParaRPr lang="en-US" sz="2800" dirty="0">
              <a:solidFill>
                <a:schemeClr val="bg1"/>
              </a:solidFill>
            </a:endParaRPr>
          </a:p>
          <a:p>
            <a:endParaRPr lang="en-US" sz="2800" dirty="0">
              <a:solidFill>
                <a:schemeClr val="bg1"/>
              </a:solidFill>
            </a:endParaRPr>
          </a:p>
        </p:txBody>
      </p:sp>
      <p:sp>
        <p:nvSpPr>
          <p:cNvPr id="47" name="TextBox 46"/>
          <p:cNvSpPr txBox="1"/>
          <p:nvPr/>
        </p:nvSpPr>
        <p:spPr>
          <a:xfrm>
            <a:off x="22895564" y="13662437"/>
            <a:ext cx="2966116" cy="909944"/>
          </a:xfrm>
          <a:prstGeom prst="rect">
            <a:avLst/>
          </a:prstGeom>
          <a:noFill/>
        </p:spPr>
        <p:txBody>
          <a:bodyPr wrap="none" lIns="47704" tIns="23852" rIns="47704" bIns="23852" rtlCol="0">
            <a:spAutoFit/>
          </a:bodyPr>
          <a:lstStyle/>
          <a:p>
            <a:pPr algn="ctr"/>
            <a:r>
              <a:rPr lang="en-US" sz="2800" dirty="0" smtClean="0">
                <a:solidFill>
                  <a:schemeClr val="bg1"/>
                </a:solidFill>
              </a:rPr>
              <a:t>Acknowledgements</a:t>
            </a:r>
            <a:endParaRPr lang="en-US" sz="2800" dirty="0">
              <a:solidFill>
                <a:schemeClr val="bg1"/>
              </a:solidFill>
            </a:endParaRPr>
          </a:p>
          <a:p>
            <a:endParaRPr lang="en-US" sz="2800" dirty="0">
              <a:solidFill>
                <a:schemeClr val="bg1"/>
              </a:solidFill>
            </a:endParaRPr>
          </a:p>
        </p:txBody>
      </p:sp>
      <p:grpSp>
        <p:nvGrpSpPr>
          <p:cNvPr id="24" name="Group 23"/>
          <p:cNvGrpSpPr/>
          <p:nvPr/>
        </p:nvGrpSpPr>
        <p:grpSpPr>
          <a:xfrm>
            <a:off x="16325272" y="4193852"/>
            <a:ext cx="5209578" cy="2171148"/>
            <a:chOff x="16325272" y="4282752"/>
            <a:chExt cx="5209578" cy="2171148"/>
          </a:xfrm>
        </p:grpSpPr>
        <p:pic>
          <p:nvPicPr>
            <p:cNvPr id="38" name="Picture 37"/>
            <p:cNvPicPr/>
            <p:nvPr/>
          </p:nvPicPr>
          <p:blipFill rotWithShape="1">
            <a:blip r:embed="rId6">
              <a:extLst>
                <a:ext uri="{28A0092B-C50C-407E-A947-70E740481C1C}">
                  <a14:useLocalDpi xmlns:a14="http://schemas.microsoft.com/office/drawing/2010/main" val="0"/>
                </a:ext>
              </a:extLst>
            </a:blip>
            <a:srcRect t="8762"/>
            <a:stretch/>
          </p:blipFill>
          <p:spPr bwMode="auto">
            <a:xfrm>
              <a:off x="16325272" y="4505502"/>
              <a:ext cx="5209578" cy="1948398"/>
            </a:xfrm>
            <a:prstGeom prst="rect">
              <a:avLst/>
            </a:prstGeom>
            <a:noFill/>
            <a:ln>
              <a:noFill/>
            </a:ln>
          </p:spPr>
        </p:pic>
        <p:sp>
          <p:nvSpPr>
            <p:cNvPr id="3" name="TextBox 2"/>
            <p:cNvSpPr txBox="1"/>
            <p:nvPr/>
          </p:nvSpPr>
          <p:spPr>
            <a:xfrm>
              <a:off x="17062450" y="4282752"/>
              <a:ext cx="4133850" cy="338554"/>
            </a:xfrm>
            <a:prstGeom prst="rect">
              <a:avLst/>
            </a:prstGeom>
            <a:noFill/>
          </p:spPr>
          <p:txBody>
            <a:bodyPr wrap="square" rtlCol="0">
              <a:spAutoFit/>
            </a:bodyPr>
            <a:lstStyle/>
            <a:p>
              <a:r>
                <a:rPr lang="en-US" sz="1600" dirty="0"/>
                <a:t> </a:t>
              </a:r>
              <a:r>
                <a:rPr lang="en-US" sz="1600" dirty="0" smtClean="0"/>
                <a:t>    </a:t>
              </a:r>
              <a:r>
                <a:rPr lang="en-US" sz="1600" dirty="0" smtClean="0"/>
                <a:t>1                 2                 3                4                5</a:t>
              </a:r>
              <a:endParaRPr lang="en-US" sz="1600" dirty="0"/>
            </a:p>
          </p:txBody>
        </p:sp>
      </p:grpSp>
      <p:pic>
        <p:nvPicPr>
          <p:cNvPr id="11" name="Picture 10" descr="Screenshot 2016-02-19 03.01.08.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263618" y="4505502"/>
            <a:ext cx="5958290" cy="1384762"/>
          </a:xfrm>
          <a:prstGeom prst="rect">
            <a:avLst/>
          </a:prstGeom>
        </p:spPr>
      </p:pic>
      <p:cxnSp>
        <p:nvCxnSpPr>
          <p:cNvPr id="14" name="Straight Arrow Connector 13"/>
          <p:cNvCxnSpPr/>
          <p:nvPr/>
        </p:nvCxnSpPr>
        <p:spPr>
          <a:xfrm>
            <a:off x="11851103" y="4318395"/>
            <a:ext cx="103673" cy="85887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11604880" y="4067550"/>
            <a:ext cx="699792" cy="307777"/>
          </a:xfrm>
          <a:prstGeom prst="rect">
            <a:avLst/>
          </a:prstGeom>
          <a:noFill/>
        </p:spPr>
        <p:txBody>
          <a:bodyPr wrap="square" rtlCol="0">
            <a:spAutoFit/>
          </a:bodyPr>
          <a:lstStyle/>
          <a:p>
            <a:r>
              <a:rPr lang="en-US" sz="1400" dirty="0" smtClean="0">
                <a:solidFill>
                  <a:srgbClr val="FF0000"/>
                </a:solidFill>
              </a:rPr>
              <a:t>RNA</a:t>
            </a:r>
            <a:endParaRPr lang="en-US" sz="1400" dirty="0">
              <a:solidFill>
                <a:srgbClr val="FF0000"/>
              </a:solidFill>
            </a:endParaRPr>
          </a:p>
        </p:txBody>
      </p:sp>
      <p:sp>
        <p:nvSpPr>
          <p:cNvPr id="18" name="TextBox 17"/>
          <p:cNvSpPr txBox="1"/>
          <p:nvPr/>
        </p:nvSpPr>
        <p:spPr>
          <a:xfrm rot="2337286">
            <a:off x="6665801" y="3298564"/>
            <a:ext cx="5157725" cy="523220"/>
          </a:xfrm>
          <a:prstGeom prst="rect">
            <a:avLst/>
          </a:prstGeom>
          <a:noFill/>
        </p:spPr>
        <p:txBody>
          <a:bodyPr wrap="square" rtlCol="0">
            <a:spAutoFit/>
          </a:bodyPr>
          <a:lstStyle/>
          <a:p>
            <a:pPr algn="r"/>
            <a:r>
              <a:rPr lang="en-US" sz="1400" dirty="0" smtClean="0"/>
              <a:t>Universal </a:t>
            </a:r>
          </a:p>
          <a:p>
            <a:pPr algn="r"/>
            <a:r>
              <a:rPr lang="en-US" sz="1400" dirty="0" smtClean="0"/>
              <a:t>Primer Binding Site</a:t>
            </a:r>
            <a:endParaRPr lang="en-US" sz="1400" dirty="0"/>
          </a:p>
        </p:txBody>
      </p:sp>
      <p:sp>
        <p:nvSpPr>
          <p:cNvPr id="21" name="TextBox 20"/>
          <p:cNvSpPr txBox="1"/>
          <p:nvPr/>
        </p:nvSpPr>
        <p:spPr>
          <a:xfrm>
            <a:off x="12589773" y="4819917"/>
            <a:ext cx="1224635" cy="523220"/>
          </a:xfrm>
          <a:prstGeom prst="rect">
            <a:avLst/>
          </a:prstGeom>
          <a:noFill/>
        </p:spPr>
        <p:txBody>
          <a:bodyPr wrap="square" rtlCol="0">
            <a:spAutoFit/>
          </a:bodyPr>
          <a:lstStyle/>
          <a:p>
            <a:r>
              <a:rPr lang="en-US" sz="1400" dirty="0" smtClean="0"/>
              <a:t>Gene </a:t>
            </a:r>
          </a:p>
          <a:p>
            <a:r>
              <a:rPr lang="en-US" sz="1400" dirty="0" smtClean="0"/>
              <a:t>Specific</a:t>
            </a:r>
            <a:endParaRPr lang="en-US" sz="1400" dirty="0"/>
          </a:p>
        </p:txBody>
      </p:sp>
    </p:spTree>
    <p:extLst>
      <p:ext uri="{BB962C8B-B14F-4D97-AF65-F5344CB8AC3E}">
        <p14:creationId xmlns:p14="http://schemas.microsoft.com/office/powerpoint/2010/main" val="1296535694"/>
      </p:ext>
    </p:extLst>
  </p:cSld>
  <p:clrMapOvr>
    <a:masterClrMapping/>
  </p:clrMapOvr>
</p:sld>
</file>

<file path=ppt/theme/theme1.xml><?xml version="1.0" encoding="utf-8"?>
<a:theme xmlns:a="http://schemas.openxmlformats.org/drawingml/2006/main" name="Research_Poster_JHM">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Research_Poster_JHM.potx</Template>
  <TotalTime>6180</TotalTime>
  <Words>862</Words>
  <Application>Microsoft Macintosh PowerPoint</Application>
  <PresentationFormat>Custom</PresentationFormat>
  <Paragraphs>64</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Research_Poster_JHM</vt:lpstr>
      <vt:lpstr>PowerPoint Presentation</vt:lpstr>
    </vt:vector>
  </TitlesOfParts>
  <Company>Wilmer Ophthalmological Institute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Derek Welsbie</dc:creator>
  <cp:lastModifiedBy>Christopher Itoh</cp:lastModifiedBy>
  <cp:revision>108</cp:revision>
  <dcterms:created xsi:type="dcterms:W3CDTF">2011-09-30T23:18:32Z</dcterms:created>
  <dcterms:modified xsi:type="dcterms:W3CDTF">2016-02-19T11:13:29Z</dcterms:modified>
</cp:coreProperties>
</file>